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397" r:id="rId3"/>
    <p:sldId id="398" r:id="rId4"/>
    <p:sldId id="298" r:id="rId5"/>
    <p:sldId id="400" r:id="rId6"/>
    <p:sldId id="401" r:id="rId7"/>
    <p:sldId id="403" r:id="rId8"/>
    <p:sldId id="404" r:id="rId9"/>
    <p:sldId id="405" r:id="rId10"/>
    <p:sldId id="406" r:id="rId11"/>
    <p:sldId id="402" r:id="rId12"/>
    <p:sldId id="407" r:id="rId13"/>
    <p:sldId id="399" r:id="rId14"/>
    <p:sldId id="303" r:id="rId15"/>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p:cViewPr varScale="1">
        <p:scale>
          <a:sx n="86" d="100"/>
          <a:sy n="86" d="100"/>
        </p:scale>
        <p:origin x="4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renolution.brussel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Cover">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5" name="Google Shape;29;p44"/>
          <p:cNvSpPr/>
          <p:nvPr userDrawn="1"/>
        </p:nvSpPr>
        <p:spPr bwMode="auto">
          <a:xfrm rot="16199999">
            <a:off x="-3397800" y="3393000"/>
            <a:ext cx="68580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6" name="Google Shape;29;p44"/>
          <p:cNvSpPr/>
          <p:nvPr userDrawn="1"/>
        </p:nvSpPr>
        <p:spPr bwMode="auto">
          <a:xfrm rot="5400000">
            <a:off x="8749066" y="3393000"/>
            <a:ext cx="68580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7" name="Google Shape;29;p44"/>
          <p:cNvSpPr/>
          <p:nvPr userDrawn="1"/>
        </p:nvSpPr>
        <p:spPr bwMode="auto">
          <a:xfrm>
            <a:off x="-4800" y="6816431"/>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8" name="Google Shape;30;p44"/>
          <p:cNvSpPr/>
          <p:nvPr userDrawn="1"/>
        </p:nvSpPr>
        <p:spPr bwMode="auto">
          <a:xfrm>
            <a:off x="1737600" y="6816431"/>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9" name="Google Shape;31;p44"/>
          <p:cNvSpPr/>
          <p:nvPr userDrawn="1"/>
        </p:nvSpPr>
        <p:spPr bwMode="auto">
          <a:xfrm>
            <a:off x="3480000" y="681795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0" name="Google Shape;32;p44"/>
          <p:cNvSpPr/>
          <p:nvPr userDrawn="1"/>
        </p:nvSpPr>
        <p:spPr bwMode="auto">
          <a:xfrm>
            <a:off x="5222400" y="681795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1" name="Google Shape;33;p44"/>
          <p:cNvSpPr/>
          <p:nvPr userDrawn="1"/>
        </p:nvSpPr>
        <p:spPr bwMode="auto">
          <a:xfrm rot="10800000">
            <a:off x="6964800" y="681795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2" name="Google Shape;34;p44"/>
          <p:cNvSpPr/>
          <p:nvPr userDrawn="1"/>
        </p:nvSpPr>
        <p:spPr bwMode="auto">
          <a:xfrm rot="10800000">
            <a:off x="8707200" y="681795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3" name="Google Shape;35;p44"/>
          <p:cNvSpPr/>
          <p:nvPr userDrawn="1"/>
        </p:nvSpPr>
        <p:spPr bwMode="auto">
          <a:xfrm rot="10800000">
            <a:off x="10449600" y="681795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pic>
        <p:nvPicPr>
          <p:cNvPr id="25" name="Image 24"/>
          <p:cNvPicPr>
            <a:picLocks noChangeAspect="1"/>
          </p:cNvPicPr>
          <p:nvPr userDrawn="1"/>
        </p:nvPicPr>
        <p:blipFill>
          <a:blip r:embed="rId2"/>
          <a:stretch/>
        </p:blipFill>
        <p:spPr bwMode="auto">
          <a:xfrm>
            <a:off x="597632" y="116632"/>
            <a:ext cx="1700485" cy="1793376"/>
          </a:xfrm>
          <a:prstGeom prst="rect">
            <a:avLst/>
          </a:prstGeom>
        </p:spPr>
      </p:pic>
      <p:sp>
        <p:nvSpPr>
          <p:cNvPr id="30" name="Google Shape;23;p44"/>
          <p:cNvSpPr txBox="1">
            <a:spLocks noGrp="1"/>
          </p:cNvSpPr>
          <p:nvPr>
            <p:ph type="ctrTitle" hasCustomPrompt="1"/>
          </p:nvPr>
        </p:nvSpPr>
        <p:spPr bwMode="auto">
          <a:xfrm>
            <a:off x="866063" y="2068176"/>
            <a:ext cx="10486149" cy="164703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6000"/>
              <a:buFont typeface="Trebuchet MS"/>
              <a:buNone/>
              <a:defRPr sz="6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nl-BE"/>
              <a:t>Cliquez ici pour ajouter un titre</a:t>
            </a:r>
            <a:endParaRPr/>
          </a:p>
        </p:txBody>
      </p:sp>
      <p:sp>
        <p:nvSpPr>
          <p:cNvPr id="31" name="Google Shape;24;p44"/>
          <p:cNvSpPr txBox="1">
            <a:spLocks noGrp="1"/>
          </p:cNvSpPr>
          <p:nvPr>
            <p:ph type="subTitle" idx="1" hasCustomPrompt="1"/>
          </p:nvPr>
        </p:nvSpPr>
        <p:spPr bwMode="auto">
          <a:xfrm>
            <a:off x="866063" y="3849595"/>
            <a:ext cx="10486149" cy="763954"/>
          </a:xfrm>
          <a:prstGeom prst="rect">
            <a:avLst/>
          </a:prstGeom>
          <a:noFill/>
          <a:ln>
            <a:noFill/>
          </a:ln>
        </p:spPr>
        <p:txBody>
          <a:bodyPr spcFirstLastPara="1" wrap="square" lIns="91425" tIns="45700" rIns="91425" bIns="45700" anchor="t" anchorCtr="0">
            <a:normAutofit/>
          </a:bodyPr>
          <a:lstStyle>
            <a:lvl1pPr lvl="0" algn="l">
              <a:lnSpc>
                <a:spcPct val="100000"/>
              </a:lnSpc>
              <a:spcBef>
                <a:spcPts val="1000"/>
              </a:spcBef>
              <a:spcAft>
                <a:spcPts val="0"/>
              </a:spcAft>
              <a:buSzPts val="1700"/>
              <a:buNone/>
              <a:defRPr sz="2000" b="1" i="0">
                <a:solidFill>
                  <a:schemeClr val="dk1"/>
                </a:solidFill>
              </a:defRPr>
            </a:lvl1pPr>
            <a:lvl2pPr lvl="1" algn="ctr">
              <a:lnSpc>
                <a:spcPct val="90000"/>
              </a:lnSpc>
              <a:spcBef>
                <a:spcPts val="500"/>
              </a:spcBef>
              <a:spcAft>
                <a:spcPts val="0"/>
              </a:spcAft>
              <a:buSzPts val="1400"/>
              <a:buNone/>
              <a:defRPr sz="2000"/>
            </a:lvl2pPr>
            <a:lvl3pPr lvl="2" algn="ctr">
              <a:lnSpc>
                <a:spcPct val="90000"/>
              </a:lnSpc>
              <a:spcBef>
                <a:spcPts val="500"/>
              </a:spcBef>
              <a:spcAft>
                <a:spcPts val="0"/>
              </a:spcAft>
              <a:buSzPts val="9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pPr>
              <a:defRPr/>
            </a:pPr>
            <a:r>
              <a:rPr lang="nl-BE"/>
              <a:t>Cliquez ici pour ajouter un titre</a:t>
            </a:r>
            <a:endParaRPr/>
          </a:p>
        </p:txBody>
      </p:sp>
      <p:cxnSp>
        <p:nvCxnSpPr>
          <p:cNvPr id="39" name="Connecteur droit 38"/>
          <p:cNvCxnSpPr>
            <a:cxnSpLocks/>
          </p:cNvCxnSpPr>
          <p:nvPr userDrawn="1"/>
        </p:nvCxnSpPr>
        <p:spPr bwMode="auto">
          <a:xfrm>
            <a:off x="839788" y="5157192"/>
            <a:ext cx="105124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2_Titre + Contenu + Img">
    <p:spTree>
      <p:nvGrpSpPr>
        <p:cNvPr id="1" name=""/>
        <p:cNvGrpSpPr/>
        <p:nvPr/>
      </p:nvGrpSpPr>
      <p:grpSpPr bwMode="auto">
        <a:xfrm>
          <a:off x="0" y="0"/>
          <a:ext cx="0" cy="0"/>
          <a:chOff x="0" y="0"/>
          <a:chExt cx="0" cy="0"/>
        </a:xfrm>
      </p:grpSpPr>
      <p:sp>
        <p:nvSpPr>
          <p:cNvPr id="14" name="Rectangle 13"/>
          <p:cNvSpPr/>
          <p:nvPr userDrawn="1"/>
        </p:nvSpPr>
        <p:spPr bwMode="auto">
          <a:xfrm>
            <a:off x="6964800" y="72000"/>
            <a:ext cx="5227200" cy="6786000"/>
          </a:xfrm>
          <a:prstGeom prst="rect">
            <a:avLst/>
          </a:prstGeom>
          <a:solidFill>
            <a:srgbClr val="F6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5"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6"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9"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0"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1"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2"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3"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4" name="Google Shape;42;p45"/>
          <p:cNvSpPr txBox="1">
            <a:spLocks noGrp="1"/>
          </p:cNvSpPr>
          <p:nvPr>
            <p:ph type="title"/>
          </p:nvPr>
        </p:nvSpPr>
        <p:spPr bwMode="auto">
          <a:xfrm>
            <a:off x="839791" y="2084822"/>
            <a:ext cx="5227200" cy="323313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sz="4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pic>
        <p:nvPicPr>
          <p:cNvPr id="25" name="Image 24"/>
          <p:cNvPicPr>
            <a:picLocks noChangeAspect="1"/>
          </p:cNvPicPr>
          <p:nvPr userDrawn="1"/>
        </p:nvPicPr>
        <p:blipFill>
          <a:blip r:embed="rId2"/>
          <a:stretch/>
        </p:blipFill>
        <p:spPr bwMode="auto">
          <a:xfrm>
            <a:off x="810233" y="821572"/>
            <a:ext cx="513678" cy="513678"/>
          </a:xfrm>
          <a:prstGeom prst="rect">
            <a:avLst/>
          </a:prstGeom>
        </p:spPr>
      </p:pic>
      <p:sp>
        <p:nvSpPr>
          <p:cNvPr id="26"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cxnSp>
        <p:nvCxnSpPr>
          <p:cNvPr id="17" name="Connecteur droit 16"/>
          <p:cNvCxnSpPr>
            <a:cxnSpLocks/>
          </p:cNvCxnSpPr>
          <p:nvPr userDrawn="1"/>
        </p:nvCxnSpPr>
        <p:spPr bwMode="auto">
          <a:xfrm>
            <a:off x="839791" y="6021388"/>
            <a:ext cx="7197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1_Titre + Contenu + Img">
    <p:spTree>
      <p:nvGrpSpPr>
        <p:cNvPr id="1" name=""/>
        <p:cNvGrpSpPr/>
        <p:nvPr/>
      </p:nvGrpSpPr>
      <p:grpSpPr bwMode="auto">
        <a:xfrm>
          <a:off x="0" y="0"/>
          <a:ext cx="0" cy="0"/>
          <a:chOff x="0" y="0"/>
          <a:chExt cx="0" cy="0"/>
        </a:xfrm>
      </p:grpSpPr>
      <p:sp>
        <p:nvSpPr>
          <p:cNvPr id="28" name="Rectangle 27"/>
          <p:cNvSpPr/>
          <p:nvPr userDrawn="1"/>
        </p:nvSpPr>
        <p:spPr bwMode="auto">
          <a:xfrm>
            <a:off x="5222400" y="72000"/>
            <a:ext cx="6969600" cy="6786000"/>
          </a:xfrm>
          <a:prstGeom prst="rect">
            <a:avLst/>
          </a:prstGeom>
          <a:solidFill>
            <a:srgbClr val="F6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5"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6"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9"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0"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1"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2"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3"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pic>
        <p:nvPicPr>
          <p:cNvPr id="25" name="Image 24"/>
          <p:cNvPicPr>
            <a:picLocks noChangeAspect="1"/>
          </p:cNvPicPr>
          <p:nvPr userDrawn="1"/>
        </p:nvPicPr>
        <p:blipFill>
          <a:blip r:embed="rId2"/>
          <a:stretch/>
        </p:blipFill>
        <p:spPr bwMode="auto">
          <a:xfrm>
            <a:off x="810233" y="821572"/>
            <a:ext cx="513678" cy="513678"/>
          </a:xfrm>
          <a:prstGeom prst="rect">
            <a:avLst/>
          </a:prstGeom>
        </p:spPr>
      </p:pic>
      <p:sp>
        <p:nvSpPr>
          <p:cNvPr id="26"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sp>
        <p:nvSpPr>
          <p:cNvPr id="29" name="Google Shape;42;p45"/>
          <p:cNvSpPr txBox="1">
            <a:spLocks noGrp="1"/>
          </p:cNvSpPr>
          <p:nvPr>
            <p:ph type="title"/>
          </p:nvPr>
        </p:nvSpPr>
        <p:spPr bwMode="auto">
          <a:xfrm>
            <a:off x="839791" y="2084822"/>
            <a:ext cx="3960065" cy="323313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sz="4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cxnSp>
        <p:nvCxnSpPr>
          <p:cNvPr id="5" name="Connecteur droit 4"/>
          <p:cNvCxnSpPr>
            <a:cxnSpLocks/>
          </p:cNvCxnSpPr>
          <p:nvPr userDrawn="1"/>
        </p:nvCxnSpPr>
        <p:spPr bwMode="auto">
          <a:xfrm>
            <a:off x="839791" y="6021388"/>
            <a:ext cx="7197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2_Cover">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5" name="Google Shape;29;p44"/>
          <p:cNvSpPr/>
          <p:nvPr userDrawn="1"/>
        </p:nvSpPr>
        <p:spPr bwMode="auto">
          <a:xfrm rot="16199999">
            <a:off x="-3397800" y="3393000"/>
            <a:ext cx="68580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6" name="Google Shape;29;p44"/>
          <p:cNvSpPr/>
          <p:nvPr userDrawn="1"/>
        </p:nvSpPr>
        <p:spPr bwMode="auto">
          <a:xfrm rot="16199999">
            <a:off x="8726999" y="3393000"/>
            <a:ext cx="68580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7" name="Google Shape;29;p44"/>
          <p:cNvSpPr/>
          <p:nvPr userDrawn="1"/>
        </p:nvSpPr>
        <p:spPr bwMode="auto">
          <a:xfrm>
            <a:off x="-4800" y="6784473"/>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8" name="Google Shape;30;p44"/>
          <p:cNvSpPr/>
          <p:nvPr userDrawn="1"/>
        </p:nvSpPr>
        <p:spPr bwMode="auto">
          <a:xfrm>
            <a:off x="1737600" y="6784473"/>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9" name="Google Shape;31;p44"/>
          <p:cNvSpPr/>
          <p:nvPr userDrawn="1"/>
        </p:nvSpPr>
        <p:spPr bwMode="auto">
          <a:xfrm>
            <a:off x="3480000" y="6786000"/>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0" name="Google Shape;32;p44"/>
          <p:cNvSpPr/>
          <p:nvPr userDrawn="1"/>
        </p:nvSpPr>
        <p:spPr bwMode="auto">
          <a:xfrm>
            <a:off x="5222400" y="6786000"/>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1" name="Google Shape;33;p44"/>
          <p:cNvSpPr/>
          <p:nvPr userDrawn="1"/>
        </p:nvSpPr>
        <p:spPr bwMode="auto">
          <a:xfrm rot="10800000">
            <a:off x="6964800" y="6786000"/>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2" name="Google Shape;34;p44"/>
          <p:cNvSpPr/>
          <p:nvPr userDrawn="1"/>
        </p:nvSpPr>
        <p:spPr bwMode="auto">
          <a:xfrm rot="10800000">
            <a:off x="8707200" y="6786000"/>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3" name="Google Shape;35;p44"/>
          <p:cNvSpPr/>
          <p:nvPr userDrawn="1"/>
        </p:nvSpPr>
        <p:spPr bwMode="auto">
          <a:xfrm rot="10800000">
            <a:off x="10449600" y="6786000"/>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0" name="Google Shape;23;p44"/>
          <p:cNvSpPr txBox="1">
            <a:spLocks noGrp="1"/>
          </p:cNvSpPr>
          <p:nvPr>
            <p:ph type="ctrTitle" hasCustomPrompt="1"/>
          </p:nvPr>
        </p:nvSpPr>
        <p:spPr bwMode="auto">
          <a:xfrm>
            <a:off x="866063" y="1267980"/>
            <a:ext cx="10486149" cy="1647030"/>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chemeClr val="dk1"/>
              </a:buClr>
              <a:buSzPts val="6000"/>
              <a:buFont typeface="Trebuchet MS"/>
              <a:buNone/>
              <a:defRPr sz="6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nl-BE"/>
              <a:t>Merci !</a:t>
            </a:r>
            <a:endParaRPr/>
          </a:p>
        </p:txBody>
      </p:sp>
      <p:cxnSp>
        <p:nvCxnSpPr>
          <p:cNvPr id="39" name="Connecteur droit 38"/>
          <p:cNvCxnSpPr>
            <a:cxnSpLocks/>
          </p:cNvCxnSpPr>
          <p:nvPr userDrawn="1"/>
        </p:nvCxnSpPr>
        <p:spPr bwMode="auto">
          <a:xfrm>
            <a:off x="839788" y="5157192"/>
            <a:ext cx="105124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7" name="Image 26"/>
          <p:cNvPicPr>
            <a:picLocks noChangeAspect="1"/>
          </p:cNvPicPr>
          <p:nvPr userDrawn="1"/>
        </p:nvPicPr>
        <p:blipFill>
          <a:blip r:embed="rId2"/>
          <a:stretch/>
        </p:blipFill>
        <p:spPr bwMode="auto">
          <a:xfrm>
            <a:off x="5662232" y="836613"/>
            <a:ext cx="862734" cy="862734"/>
          </a:xfrm>
          <a:prstGeom prst="rect">
            <a:avLst/>
          </a:prstGeom>
        </p:spPr>
      </p:pic>
      <p:sp>
        <p:nvSpPr>
          <p:cNvPr id="24" name="Espace réservé du contenu 2"/>
          <p:cNvSpPr>
            <a:spLocks noGrp="1"/>
          </p:cNvSpPr>
          <p:nvPr>
            <p:ph sz="quarter" idx="10" hasCustomPrompt="1"/>
          </p:nvPr>
        </p:nvSpPr>
        <p:spPr bwMode="auto">
          <a:xfrm>
            <a:off x="2110741" y="3234752"/>
            <a:ext cx="7996792" cy="874709"/>
          </a:xfrm>
          <a:prstGeom prst="rect">
            <a:avLst/>
          </a:prstGeom>
        </p:spPr>
        <p:txBody>
          <a:bodyPr/>
          <a:lstStyle>
            <a:lvl1pPr marL="0" indent="0" algn="ctr">
              <a:lnSpc>
                <a:spcPts val="2220"/>
              </a:lnSpc>
              <a:buNone/>
              <a:defRPr lang="fr-BE"/>
            </a:lvl1pPr>
            <a:lvl2pPr>
              <a:defRPr sz="1600"/>
            </a:lvl2pPr>
            <a:lvl3pPr>
              <a:defRPr sz="1600"/>
            </a:lvl3pPr>
            <a:lvl4pPr>
              <a:defRPr sz="1600"/>
            </a:lvl4pPr>
            <a:lvl5pPr>
              <a:defRPr sz="1600"/>
            </a:lvl5pPr>
          </a:lstStyle>
          <a:p>
            <a:pPr>
              <a:defRPr/>
            </a:pPr>
            <a:r>
              <a:rPr lang="fr-BE">
                <a:latin typeface="Helvetica Neue"/>
              </a:rPr>
              <a:t>La Cellule Opérationnelle</a:t>
            </a:r>
            <a:endParaRPr/>
          </a:p>
          <a:p>
            <a:pPr>
              <a:defRPr/>
            </a:pPr>
            <a:r>
              <a:rPr lang="fr-BE">
                <a:latin typeface="Helvetica Neue"/>
              </a:rPr>
              <a:t>Isabelle Sobotka - Wiebe Verhoeven - Laurent Schiltz - Bert Engelaar</a:t>
            </a:r>
          </a:p>
        </p:txBody>
      </p:sp>
      <p:sp>
        <p:nvSpPr>
          <p:cNvPr id="29" name="Espace réservé du contenu 2"/>
          <p:cNvSpPr>
            <a:spLocks noGrp="1"/>
          </p:cNvSpPr>
          <p:nvPr>
            <p:ph sz="quarter" idx="11" hasCustomPrompt="1"/>
          </p:nvPr>
        </p:nvSpPr>
        <p:spPr bwMode="auto">
          <a:xfrm>
            <a:off x="2110741" y="4312146"/>
            <a:ext cx="7996792" cy="457366"/>
          </a:xfrm>
          <a:prstGeom prst="rect">
            <a:avLst/>
          </a:prstGeom>
        </p:spPr>
        <p:txBody>
          <a:bodyPr/>
          <a:lstStyle>
            <a:lvl1pPr marL="0" indent="0" algn="ctr">
              <a:lnSpc>
                <a:spcPts val="2220"/>
              </a:lnSpc>
              <a:buNone/>
              <a:defRPr lang="fr-BE" u="sng"/>
            </a:lvl1pPr>
            <a:lvl2pPr>
              <a:defRPr sz="1600"/>
            </a:lvl2pPr>
            <a:lvl3pPr>
              <a:defRPr sz="1600"/>
            </a:lvl3pPr>
            <a:lvl4pPr>
              <a:defRPr sz="1600"/>
            </a:lvl4pPr>
            <a:lvl5pPr>
              <a:defRPr sz="1600"/>
            </a:lvl5pPr>
          </a:lstStyle>
          <a:p>
            <a:pPr>
              <a:defRPr/>
            </a:pPr>
            <a:r>
              <a:rPr lang="fr-BE" u="sng">
                <a:solidFill>
                  <a:srgbClr val="DCA10D"/>
                </a:solidFill>
                <a:latin typeface="Helvetica Neue"/>
                <a:hlinkClick r:id="rId3" tooltip="http://www.renolution.brussels/"/>
              </a:rPr>
              <a:t>www.renolution.brussels</a:t>
            </a:r>
            <a:endParaRPr lang="fr-BE">
              <a:solidFill>
                <a:srgbClr val="DCA10D"/>
              </a:solidFill>
              <a:latin typeface="Helvetica Neue"/>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1_Cover">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5" name="Google Shape;29;p44"/>
          <p:cNvSpPr/>
          <p:nvPr userDrawn="1"/>
        </p:nvSpPr>
        <p:spPr bwMode="auto">
          <a:xfrm rot="16199999">
            <a:off x="-3397800" y="3393000"/>
            <a:ext cx="68580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6" name="Google Shape;29;p44"/>
          <p:cNvSpPr/>
          <p:nvPr userDrawn="1"/>
        </p:nvSpPr>
        <p:spPr bwMode="auto">
          <a:xfrm rot="16199999">
            <a:off x="8726999" y="3393000"/>
            <a:ext cx="68580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7" name="Google Shape;29;p44"/>
          <p:cNvSpPr/>
          <p:nvPr userDrawn="1"/>
        </p:nvSpPr>
        <p:spPr bwMode="auto">
          <a:xfrm>
            <a:off x="-4800" y="6784473"/>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8" name="Google Shape;30;p44"/>
          <p:cNvSpPr/>
          <p:nvPr userDrawn="1"/>
        </p:nvSpPr>
        <p:spPr bwMode="auto">
          <a:xfrm>
            <a:off x="1737600" y="6784473"/>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9" name="Google Shape;31;p44"/>
          <p:cNvSpPr/>
          <p:nvPr userDrawn="1"/>
        </p:nvSpPr>
        <p:spPr bwMode="auto">
          <a:xfrm>
            <a:off x="3480000" y="6786000"/>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0" name="Google Shape;32;p44"/>
          <p:cNvSpPr/>
          <p:nvPr userDrawn="1"/>
        </p:nvSpPr>
        <p:spPr bwMode="auto">
          <a:xfrm>
            <a:off x="5222400" y="6786000"/>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1" name="Google Shape;33;p44"/>
          <p:cNvSpPr/>
          <p:nvPr userDrawn="1"/>
        </p:nvSpPr>
        <p:spPr bwMode="auto">
          <a:xfrm rot="10800000">
            <a:off x="6964800" y="6786000"/>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2" name="Google Shape;34;p44"/>
          <p:cNvSpPr/>
          <p:nvPr userDrawn="1"/>
        </p:nvSpPr>
        <p:spPr bwMode="auto">
          <a:xfrm rot="10800000">
            <a:off x="8707200" y="6786000"/>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23" name="Google Shape;35;p44"/>
          <p:cNvSpPr/>
          <p:nvPr userDrawn="1"/>
        </p:nvSpPr>
        <p:spPr bwMode="auto">
          <a:xfrm rot="10800000">
            <a:off x="10449600" y="6786000"/>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0" name="Google Shape;23;p44"/>
          <p:cNvSpPr txBox="1">
            <a:spLocks noGrp="1"/>
          </p:cNvSpPr>
          <p:nvPr>
            <p:ph type="ctrTitle" hasCustomPrompt="1"/>
          </p:nvPr>
        </p:nvSpPr>
        <p:spPr bwMode="auto">
          <a:xfrm>
            <a:off x="866063" y="2068176"/>
            <a:ext cx="10486149" cy="1647030"/>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chemeClr val="dk1"/>
              </a:buClr>
              <a:buSzPts val="6000"/>
              <a:buFont typeface="Trebuchet MS"/>
              <a:buNone/>
              <a:defRPr sz="6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nl-BE"/>
              <a:t>Merci !</a:t>
            </a:r>
            <a:endParaRPr/>
          </a:p>
        </p:txBody>
      </p:sp>
      <p:cxnSp>
        <p:nvCxnSpPr>
          <p:cNvPr id="39" name="Connecteur droit 38"/>
          <p:cNvCxnSpPr>
            <a:cxnSpLocks/>
          </p:cNvCxnSpPr>
          <p:nvPr userDrawn="1"/>
        </p:nvCxnSpPr>
        <p:spPr bwMode="auto">
          <a:xfrm>
            <a:off x="839788" y="5157192"/>
            <a:ext cx="105124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7" name="Image 26"/>
          <p:cNvPicPr>
            <a:picLocks noChangeAspect="1"/>
          </p:cNvPicPr>
          <p:nvPr userDrawn="1"/>
        </p:nvPicPr>
        <p:blipFill>
          <a:blip r:embed="rId2"/>
          <a:stretch/>
        </p:blipFill>
        <p:spPr bwMode="auto">
          <a:xfrm>
            <a:off x="5538066" y="821572"/>
            <a:ext cx="1111067" cy="111106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1_Intercalaire1">
    <p:bg>
      <p:bgPr>
        <a:solidFill>
          <a:schemeClr val="bg1">
            <a:lumMod val="95000"/>
          </a:schemeClr>
        </a:solidFill>
        <a:effectLst/>
      </p:bgPr>
    </p:bg>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0" name="Google Shape;23;p44"/>
          <p:cNvSpPr txBox="1">
            <a:spLocks noGrp="1"/>
          </p:cNvSpPr>
          <p:nvPr>
            <p:ph type="ctrTitle" hasCustomPrompt="1"/>
          </p:nvPr>
        </p:nvSpPr>
        <p:spPr bwMode="auto">
          <a:xfrm>
            <a:off x="866063" y="3078114"/>
            <a:ext cx="10486149" cy="164703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6000"/>
              <a:buFont typeface="Trebuchet MS"/>
              <a:buNone/>
              <a:defRPr sz="6600" b="1" cap="none">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nl-BE"/>
              <a:t>Cliquez ici pour ajouter un titre</a:t>
            </a:r>
            <a:endParaRPr/>
          </a:p>
        </p:txBody>
      </p:sp>
      <p:sp>
        <p:nvSpPr>
          <p:cNvPr id="31" name="Google Shape;24;p44"/>
          <p:cNvSpPr txBox="1">
            <a:spLocks noGrp="1"/>
          </p:cNvSpPr>
          <p:nvPr>
            <p:ph type="subTitle" idx="1" hasCustomPrompt="1"/>
          </p:nvPr>
        </p:nvSpPr>
        <p:spPr bwMode="auto">
          <a:xfrm>
            <a:off x="866063" y="2498713"/>
            <a:ext cx="10486149" cy="51367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1000"/>
              </a:spcBef>
              <a:spcAft>
                <a:spcPts val="0"/>
              </a:spcAft>
              <a:buSzPts val="1700"/>
              <a:buNone/>
              <a:defRPr sz="2000" b="1" i="0">
                <a:solidFill>
                  <a:schemeClr val="tx1"/>
                </a:solidFill>
              </a:defRPr>
            </a:lvl1pPr>
            <a:lvl2pPr lvl="1" algn="ctr">
              <a:lnSpc>
                <a:spcPct val="90000"/>
              </a:lnSpc>
              <a:spcBef>
                <a:spcPts val="500"/>
              </a:spcBef>
              <a:spcAft>
                <a:spcPts val="0"/>
              </a:spcAft>
              <a:buSzPts val="1400"/>
              <a:buNone/>
              <a:defRPr sz="2000"/>
            </a:lvl2pPr>
            <a:lvl3pPr lvl="2" algn="ctr">
              <a:lnSpc>
                <a:spcPct val="90000"/>
              </a:lnSpc>
              <a:spcBef>
                <a:spcPts val="500"/>
              </a:spcBef>
              <a:spcAft>
                <a:spcPts val="0"/>
              </a:spcAft>
              <a:buSzPts val="9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pPr>
              <a:defRPr/>
            </a:pPr>
            <a:r>
              <a:rPr lang="nl-BE"/>
              <a:t>Cliquez ici pour ajouter un titre</a:t>
            </a:r>
            <a:endParaRPr/>
          </a:p>
        </p:txBody>
      </p:sp>
      <p:sp>
        <p:nvSpPr>
          <p:cNvPr id="27"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sp>
        <p:nvSpPr>
          <p:cNvPr id="29" name="Google Shape;213;g1094b3b3a20_0_104"/>
          <p:cNvSpPr txBox="1">
            <a:spLocks noGrp="1"/>
          </p:cNvSpPr>
          <p:nvPr>
            <p:ph type="ftr" idx="11"/>
          </p:nvPr>
        </p:nvSpPr>
        <p:spPr bwMode="auto">
          <a:xfrm rot="5400000">
            <a:off x="9827347" y="2710269"/>
            <a:ext cx="3901199" cy="15388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1000">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fr-BE"/>
              <a:t>Rénover ensemble pour une ville durable </a:t>
            </a:r>
          </a:p>
        </p:txBody>
      </p:sp>
      <p:cxnSp>
        <p:nvCxnSpPr>
          <p:cNvPr id="15" name="Connecteur droit 14"/>
          <p:cNvCxnSpPr>
            <a:cxnSpLocks/>
          </p:cNvCxnSpPr>
          <p:nvPr userDrawn="1"/>
        </p:nvCxnSpPr>
        <p:spPr bwMode="auto">
          <a:xfrm>
            <a:off x="839791" y="6021388"/>
            <a:ext cx="1051242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Image 16"/>
          <p:cNvPicPr>
            <a:picLocks noChangeAspect="1"/>
          </p:cNvPicPr>
          <p:nvPr userDrawn="1"/>
        </p:nvPicPr>
        <p:blipFill>
          <a:blip r:embed="rId2"/>
          <a:stretch/>
        </p:blipFill>
        <p:spPr bwMode="auto">
          <a:xfrm>
            <a:off x="810233" y="821572"/>
            <a:ext cx="513678" cy="51367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Intercalaire1">
    <p:bg>
      <p:bgPr>
        <a:solidFill>
          <a:schemeClr val="bg1">
            <a:lumMod val="95000"/>
          </a:schemeClr>
        </a:solidFill>
        <a:effectLst/>
      </p:bgPr>
    </p:bg>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0" name="Google Shape;23;p44"/>
          <p:cNvSpPr txBox="1">
            <a:spLocks noGrp="1"/>
          </p:cNvSpPr>
          <p:nvPr>
            <p:ph type="ctrTitle" hasCustomPrompt="1"/>
          </p:nvPr>
        </p:nvSpPr>
        <p:spPr bwMode="auto">
          <a:xfrm>
            <a:off x="866063" y="2600366"/>
            <a:ext cx="10486149" cy="164703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6000"/>
              <a:buFont typeface="Trebuchet MS"/>
              <a:buNone/>
              <a:defRPr sz="6600" b="1" cap="none">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nl-BE"/>
              <a:t>Cliquez ici pour ajouter un titre</a:t>
            </a:r>
            <a:endParaRPr/>
          </a:p>
        </p:txBody>
      </p:sp>
      <p:sp>
        <p:nvSpPr>
          <p:cNvPr id="31" name="Google Shape;24;p44"/>
          <p:cNvSpPr txBox="1">
            <a:spLocks noGrp="1"/>
          </p:cNvSpPr>
          <p:nvPr>
            <p:ph type="subTitle" idx="1" hasCustomPrompt="1"/>
          </p:nvPr>
        </p:nvSpPr>
        <p:spPr bwMode="auto">
          <a:xfrm>
            <a:off x="866063" y="4393238"/>
            <a:ext cx="10486149" cy="763954"/>
          </a:xfrm>
          <a:prstGeom prst="rect">
            <a:avLst/>
          </a:prstGeom>
          <a:noFill/>
          <a:ln>
            <a:noFill/>
          </a:ln>
        </p:spPr>
        <p:txBody>
          <a:bodyPr spcFirstLastPara="1" wrap="square" lIns="91425" tIns="45700" rIns="91425" bIns="45700" anchor="t" anchorCtr="0">
            <a:normAutofit/>
          </a:bodyPr>
          <a:lstStyle>
            <a:lvl1pPr lvl="0" algn="l">
              <a:lnSpc>
                <a:spcPct val="100000"/>
              </a:lnSpc>
              <a:spcBef>
                <a:spcPts val="1000"/>
              </a:spcBef>
              <a:spcAft>
                <a:spcPts val="0"/>
              </a:spcAft>
              <a:buSzPts val="1700"/>
              <a:buNone/>
              <a:defRPr sz="2000" b="1" i="0">
                <a:solidFill>
                  <a:schemeClr val="tx1"/>
                </a:solidFill>
              </a:defRPr>
            </a:lvl1pPr>
            <a:lvl2pPr lvl="1" algn="ctr">
              <a:lnSpc>
                <a:spcPct val="90000"/>
              </a:lnSpc>
              <a:spcBef>
                <a:spcPts val="500"/>
              </a:spcBef>
              <a:spcAft>
                <a:spcPts val="0"/>
              </a:spcAft>
              <a:buSzPts val="1400"/>
              <a:buNone/>
              <a:defRPr sz="2000"/>
            </a:lvl2pPr>
            <a:lvl3pPr lvl="2" algn="ctr">
              <a:lnSpc>
                <a:spcPct val="90000"/>
              </a:lnSpc>
              <a:spcBef>
                <a:spcPts val="500"/>
              </a:spcBef>
              <a:spcAft>
                <a:spcPts val="0"/>
              </a:spcAft>
              <a:buSzPts val="9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pPr>
              <a:defRPr/>
            </a:pPr>
            <a:r>
              <a:rPr lang="nl-BE"/>
              <a:t>Cliquez ici pour ajouter un titre</a:t>
            </a:r>
            <a:endParaRPr/>
          </a:p>
        </p:txBody>
      </p:sp>
      <p:sp>
        <p:nvSpPr>
          <p:cNvPr id="27"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sp>
        <p:nvSpPr>
          <p:cNvPr id="29" name="Google Shape;213;g1094b3b3a20_0_104"/>
          <p:cNvSpPr txBox="1">
            <a:spLocks noGrp="1"/>
          </p:cNvSpPr>
          <p:nvPr>
            <p:ph type="ftr" idx="11"/>
          </p:nvPr>
        </p:nvSpPr>
        <p:spPr bwMode="auto">
          <a:xfrm rot="5400000">
            <a:off x="9827347" y="2710269"/>
            <a:ext cx="3901199" cy="15388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1000">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fr-BE"/>
              <a:t>Rénover ensemble pour une ville durable </a:t>
            </a:r>
          </a:p>
        </p:txBody>
      </p:sp>
      <p:cxnSp>
        <p:nvCxnSpPr>
          <p:cNvPr id="32" name="Connecteur droit 31"/>
          <p:cNvCxnSpPr>
            <a:cxnSpLocks/>
          </p:cNvCxnSpPr>
          <p:nvPr userDrawn="1"/>
        </p:nvCxnSpPr>
        <p:spPr bwMode="auto">
          <a:xfrm>
            <a:off x="839791" y="6021388"/>
            <a:ext cx="1051242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Image 14"/>
          <p:cNvPicPr>
            <a:picLocks noChangeAspect="1"/>
          </p:cNvPicPr>
          <p:nvPr userDrawn="1"/>
        </p:nvPicPr>
        <p:blipFill>
          <a:blip r:embed="rId2"/>
          <a:stretch/>
        </p:blipFill>
        <p:spPr bwMode="auto">
          <a:xfrm>
            <a:off x="810233" y="821572"/>
            <a:ext cx="513678" cy="51367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Intercalaire2">
    <p:bg>
      <p:bgRef idx="1001">
        <a:schemeClr val="bg2"/>
      </p:bgRef>
    </p:bg>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pic>
        <p:nvPicPr>
          <p:cNvPr id="29" name="Image 28"/>
          <p:cNvPicPr>
            <a:picLocks noChangeAspect="1"/>
          </p:cNvPicPr>
          <p:nvPr userDrawn="1"/>
        </p:nvPicPr>
        <p:blipFill>
          <a:blip r:embed="rId2"/>
          <a:stretch/>
        </p:blipFill>
        <p:spPr bwMode="auto">
          <a:xfrm>
            <a:off x="810233" y="821572"/>
            <a:ext cx="513678" cy="513678"/>
          </a:xfrm>
          <a:prstGeom prst="rect">
            <a:avLst/>
          </a:prstGeom>
        </p:spPr>
      </p:pic>
      <p:sp>
        <p:nvSpPr>
          <p:cNvPr id="40"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sp>
        <p:nvSpPr>
          <p:cNvPr id="41" name="Google Shape;213;g1094b3b3a20_0_104"/>
          <p:cNvSpPr txBox="1">
            <a:spLocks noGrp="1"/>
          </p:cNvSpPr>
          <p:nvPr>
            <p:ph type="ftr" idx="11"/>
          </p:nvPr>
        </p:nvSpPr>
        <p:spPr bwMode="auto">
          <a:xfrm rot="5400000">
            <a:off x="9827347" y="2710269"/>
            <a:ext cx="3901199" cy="153888"/>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1000">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fr-BE"/>
              <a:t>Rénover ensemble pour une ville durable </a:t>
            </a:r>
          </a:p>
        </p:txBody>
      </p:sp>
      <p:sp>
        <p:nvSpPr>
          <p:cNvPr id="42" name="Google Shape;23;p44"/>
          <p:cNvSpPr txBox="1">
            <a:spLocks noGrp="1"/>
          </p:cNvSpPr>
          <p:nvPr>
            <p:ph type="ctrTitle" hasCustomPrompt="1"/>
          </p:nvPr>
        </p:nvSpPr>
        <p:spPr bwMode="auto">
          <a:xfrm>
            <a:off x="866063" y="2672374"/>
            <a:ext cx="10486149" cy="164703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6000"/>
              <a:buFont typeface="Trebuchet MS"/>
              <a:buNone/>
              <a:defRPr sz="6600" b="1" cap="none">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r>
              <a:rPr lang="nl-BE"/>
              <a:t>Cliquez ici pour ajouter un titre</a:t>
            </a:r>
            <a:endParaRPr/>
          </a:p>
        </p:txBody>
      </p:sp>
      <p:sp>
        <p:nvSpPr>
          <p:cNvPr id="43" name="Google Shape;24;p44"/>
          <p:cNvSpPr txBox="1">
            <a:spLocks noGrp="1"/>
          </p:cNvSpPr>
          <p:nvPr>
            <p:ph type="subTitle" idx="1" hasCustomPrompt="1"/>
          </p:nvPr>
        </p:nvSpPr>
        <p:spPr bwMode="auto">
          <a:xfrm>
            <a:off x="866063" y="4465246"/>
            <a:ext cx="10486149" cy="763954"/>
          </a:xfrm>
          <a:prstGeom prst="rect">
            <a:avLst/>
          </a:prstGeom>
          <a:noFill/>
          <a:ln>
            <a:noFill/>
          </a:ln>
        </p:spPr>
        <p:txBody>
          <a:bodyPr spcFirstLastPara="1" wrap="square" lIns="91425" tIns="45700" rIns="91425" bIns="45700" anchor="t" anchorCtr="0">
            <a:normAutofit/>
          </a:bodyPr>
          <a:lstStyle>
            <a:lvl1pPr lvl="0" algn="l">
              <a:lnSpc>
                <a:spcPct val="100000"/>
              </a:lnSpc>
              <a:spcBef>
                <a:spcPts val="1000"/>
              </a:spcBef>
              <a:spcAft>
                <a:spcPts val="0"/>
              </a:spcAft>
              <a:buSzPts val="1700"/>
              <a:buNone/>
              <a:defRPr sz="2000" b="1" i="0">
                <a:solidFill>
                  <a:schemeClr val="tx1"/>
                </a:solidFill>
              </a:defRPr>
            </a:lvl1pPr>
            <a:lvl2pPr lvl="1" algn="ctr">
              <a:lnSpc>
                <a:spcPct val="90000"/>
              </a:lnSpc>
              <a:spcBef>
                <a:spcPts val="500"/>
              </a:spcBef>
              <a:spcAft>
                <a:spcPts val="0"/>
              </a:spcAft>
              <a:buSzPts val="1400"/>
              <a:buNone/>
              <a:defRPr sz="2000"/>
            </a:lvl2pPr>
            <a:lvl3pPr lvl="2" algn="ctr">
              <a:lnSpc>
                <a:spcPct val="90000"/>
              </a:lnSpc>
              <a:spcBef>
                <a:spcPts val="500"/>
              </a:spcBef>
              <a:spcAft>
                <a:spcPts val="0"/>
              </a:spcAft>
              <a:buSzPts val="9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pPr>
              <a:defRPr/>
            </a:pPr>
            <a:r>
              <a:rPr lang="nl-BE"/>
              <a:t>Cliquez ici pour ajouter un titre</a:t>
            </a:r>
            <a:endParaRPr/>
          </a:p>
        </p:txBody>
      </p:sp>
      <p:cxnSp>
        <p:nvCxnSpPr>
          <p:cNvPr id="44" name="Connecteur droit 43"/>
          <p:cNvCxnSpPr>
            <a:cxnSpLocks/>
          </p:cNvCxnSpPr>
          <p:nvPr userDrawn="1"/>
        </p:nvCxnSpPr>
        <p:spPr bwMode="auto">
          <a:xfrm>
            <a:off x="839791" y="6021388"/>
            <a:ext cx="1051242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TableMatière">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 name="Espace réservé du contenu 2"/>
          <p:cNvSpPr>
            <a:spLocks noGrp="1"/>
          </p:cNvSpPr>
          <p:nvPr>
            <p:ph sz="quarter" idx="10"/>
          </p:nvPr>
        </p:nvSpPr>
        <p:spPr bwMode="auto">
          <a:xfrm>
            <a:off x="839788" y="1988852"/>
            <a:ext cx="10008739" cy="3527596"/>
          </a:xfrm>
          <a:prstGeom prst="rect">
            <a:avLst/>
          </a:prstGeom>
        </p:spPr>
        <p:txBody>
          <a:bodyPr/>
          <a:lstStyle>
            <a:lvl1pPr>
              <a:defRPr sz="1600"/>
            </a:lvl1pPr>
            <a:lvl2pPr>
              <a:defRPr sz="1600"/>
            </a:lvl2pPr>
            <a:lvl3pPr>
              <a:defRPr sz="1600"/>
            </a:lvl3pPr>
            <a:lvl4pPr>
              <a:defRPr sz="1600"/>
            </a:lvl4pPr>
            <a:lvl5pPr>
              <a:defRPr sz="1600"/>
            </a:lvl5p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38"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pic>
        <p:nvPicPr>
          <p:cNvPr id="40" name="Image 39"/>
          <p:cNvPicPr>
            <a:picLocks noChangeAspect="1"/>
          </p:cNvPicPr>
          <p:nvPr userDrawn="1"/>
        </p:nvPicPr>
        <p:blipFill>
          <a:blip r:embed="rId2"/>
          <a:stretch/>
        </p:blipFill>
        <p:spPr bwMode="auto">
          <a:xfrm>
            <a:off x="810233" y="821572"/>
            <a:ext cx="513678" cy="513678"/>
          </a:xfrm>
          <a:prstGeom prst="rect">
            <a:avLst/>
          </a:prstGeom>
        </p:spPr>
      </p:pic>
      <p:cxnSp>
        <p:nvCxnSpPr>
          <p:cNvPr id="17" name="Connecteur droit 16"/>
          <p:cNvCxnSpPr>
            <a:cxnSpLocks/>
          </p:cNvCxnSpPr>
          <p:nvPr userDrawn="1"/>
        </p:nvCxnSpPr>
        <p:spPr bwMode="auto">
          <a:xfrm>
            <a:off x="839791" y="6021388"/>
            <a:ext cx="7197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Google Shape;42;p45"/>
          <p:cNvSpPr txBox="1">
            <a:spLocks noGrp="1"/>
          </p:cNvSpPr>
          <p:nvPr>
            <p:ph type="title"/>
          </p:nvPr>
        </p:nvSpPr>
        <p:spPr bwMode="auto">
          <a:xfrm>
            <a:off x="1545770" y="908720"/>
            <a:ext cx="9806443" cy="662781"/>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re+Contenu">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 name="Espace réservé du contenu 2"/>
          <p:cNvSpPr>
            <a:spLocks noGrp="1"/>
          </p:cNvSpPr>
          <p:nvPr>
            <p:ph sz="quarter" idx="10" hasCustomPrompt="1"/>
          </p:nvPr>
        </p:nvSpPr>
        <p:spPr bwMode="auto">
          <a:xfrm>
            <a:off x="839790" y="1988845"/>
            <a:ext cx="5015152" cy="3187738"/>
          </a:xfrm>
          <a:prstGeom prst="rect">
            <a:avLst/>
          </a:prstGeom>
        </p:spPr>
        <p:txBody>
          <a:bodyPr/>
          <a:lstStyle>
            <a:lvl1pPr marL="0" indent="0">
              <a:lnSpc>
                <a:spcPts val="2220"/>
              </a:lnSpc>
              <a:buNone/>
              <a:defRPr sz="1600">
                <a:solidFill>
                  <a:srgbClr val="000000"/>
                </a:solidFill>
              </a:defRPr>
            </a:lvl1pPr>
            <a:lvl2pPr>
              <a:defRPr sz="1600"/>
            </a:lvl2pPr>
            <a:lvl3pPr>
              <a:defRPr sz="1600"/>
            </a:lvl3pPr>
            <a:lvl4pPr>
              <a:defRPr sz="1600"/>
            </a:lvl4pPr>
            <a:lvl5pPr>
              <a:defRPr sz="1600"/>
            </a:lvl5pPr>
          </a:lstStyle>
          <a:p>
            <a:pPr lvl="0">
              <a:defRPr/>
            </a:pPr>
            <a:r>
              <a:rPr lang="fr-FR"/>
              <a:t>Lorem ipsum dolor sit amet, consectetur adipiscing elit. Cras tempus nec arcu in faucibus. Aliquam vulputate interdum lacus, id fermentum eros ornare et. Aenean viverra tellus vel elit vehicula volutpat. Sed risus dui, consectetur ut semper sit amet, posuere vitae nunc. Vestibulum dapibus nisl nulla, sit amet porta ex ultricies id.</a:t>
            </a:r>
            <a:endParaRPr/>
          </a:p>
        </p:txBody>
      </p:sp>
      <p:pic>
        <p:nvPicPr>
          <p:cNvPr id="40" name="Image 39"/>
          <p:cNvPicPr>
            <a:picLocks noChangeAspect="1"/>
          </p:cNvPicPr>
          <p:nvPr userDrawn="1"/>
        </p:nvPicPr>
        <p:blipFill>
          <a:blip r:embed="rId2"/>
          <a:stretch/>
        </p:blipFill>
        <p:spPr bwMode="auto">
          <a:xfrm>
            <a:off x="810233" y="821572"/>
            <a:ext cx="513678" cy="513678"/>
          </a:xfrm>
          <a:prstGeom prst="rect">
            <a:avLst/>
          </a:prstGeom>
        </p:spPr>
      </p:pic>
      <p:sp>
        <p:nvSpPr>
          <p:cNvPr id="42" name="Espace réservé du contenu 2"/>
          <p:cNvSpPr>
            <a:spLocks noGrp="1"/>
          </p:cNvSpPr>
          <p:nvPr>
            <p:ph sz="quarter" idx="13" hasCustomPrompt="1"/>
          </p:nvPr>
        </p:nvSpPr>
        <p:spPr bwMode="auto">
          <a:xfrm>
            <a:off x="6350574" y="1988845"/>
            <a:ext cx="5015152" cy="3187738"/>
          </a:xfrm>
          <a:prstGeom prst="rect">
            <a:avLst/>
          </a:prstGeom>
        </p:spPr>
        <p:txBody>
          <a:bodyPr/>
          <a:lstStyle>
            <a:lvl1pPr marL="0" indent="0">
              <a:lnSpc>
                <a:spcPts val="2220"/>
              </a:lnSpc>
              <a:buNone/>
              <a:defRPr sz="1600">
                <a:solidFill>
                  <a:srgbClr val="000000"/>
                </a:solidFill>
              </a:defRPr>
            </a:lvl1pPr>
            <a:lvl2pPr>
              <a:defRPr sz="1600"/>
            </a:lvl2pPr>
            <a:lvl3pPr>
              <a:defRPr sz="1600"/>
            </a:lvl3pPr>
            <a:lvl4pPr>
              <a:defRPr sz="1600"/>
            </a:lvl4pPr>
            <a:lvl5pPr>
              <a:defRPr sz="1600"/>
            </a:lvl5pPr>
          </a:lstStyle>
          <a:p>
            <a:pPr lvl="0">
              <a:defRPr/>
            </a:pPr>
            <a:r>
              <a:rPr lang="fr-FR"/>
              <a:t>Lorem ipsum dolor sit amet, consectetur adipiscing elit. Cras tempus nec arcu in faucibus. Aliquam vulputate interdum lacus, id fermentum eros ornare et. Aenean viverra tellus vel elit vehicula volutpat. Sed risus dui, consectetur ut semper sit amet, posuere vitae nunc. Vestibulum dapibus nisl nulla, sit amet porta ex ultricies id.</a:t>
            </a:r>
            <a:endParaRPr/>
          </a:p>
        </p:txBody>
      </p:sp>
      <p:sp>
        <p:nvSpPr>
          <p:cNvPr id="43"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cxnSp>
        <p:nvCxnSpPr>
          <p:cNvPr id="46" name="Connecteur droit 45"/>
          <p:cNvCxnSpPr>
            <a:cxnSpLocks/>
          </p:cNvCxnSpPr>
          <p:nvPr userDrawn="1"/>
        </p:nvCxnSpPr>
        <p:spPr bwMode="auto">
          <a:xfrm>
            <a:off x="839791" y="6021388"/>
            <a:ext cx="7197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Google Shape;42;p45"/>
          <p:cNvSpPr txBox="1">
            <a:spLocks noGrp="1"/>
          </p:cNvSpPr>
          <p:nvPr>
            <p:ph type="title"/>
          </p:nvPr>
        </p:nvSpPr>
        <p:spPr bwMode="auto">
          <a:xfrm>
            <a:off x="1545770" y="908720"/>
            <a:ext cx="9835997" cy="662781"/>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1_Titre">
    <p:spTree>
      <p:nvGrpSpPr>
        <p:cNvPr id="1" name=""/>
        <p:cNvGrpSpPr/>
        <p:nvPr/>
      </p:nvGrpSpPr>
      <p:grpSpPr bwMode="auto">
        <a:xfrm>
          <a:off x="0" y="0"/>
          <a:ext cx="0" cy="0"/>
          <a:chOff x="0" y="0"/>
          <a:chExt cx="0" cy="0"/>
        </a:xfrm>
      </p:grpSpPr>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pic>
        <p:nvPicPr>
          <p:cNvPr id="40" name="Image 39"/>
          <p:cNvPicPr>
            <a:picLocks noChangeAspect="1"/>
          </p:cNvPicPr>
          <p:nvPr userDrawn="1"/>
        </p:nvPicPr>
        <p:blipFill>
          <a:blip r:embed="rId2"/>
          <a:stretch/>
        </p:blipFill>
        <p:spPr bwMode="auto">
          <a:xfrm>
            <a:off x="810233" y="821572"/>
            <a:ext cx="513678" cy="513678"/>
          </a:xfrm>
          <a:prstGeom prst="rect">
            <a:avLst/>
          </a:prstGeom>
        </p:spPr>
      </p:pic>
      <p:sp>
        <p:nvSpPr>
          <p:cNvPr id="43"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tx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sp>
        <p:nvSpPr>
          <p:cNvPr id="45" name="Google Shape;42;p45"/>
          <p:cNvSpPr txBox="1">
            <a:spLocks noGrp="1"/>
          </p:cNvSpPr>
          <p:nvPr>
            <p:ph type="title"/>
          </p:nvPr>
        </p:nvSpPr>
        <p:spPr bwMode="auto">
          <a:xfrm>
            <a:off x="1545770" y="908720"/>
            <a:ext cx="9835997" cy="662781"/>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cxnSp>
        <p:nvCxnSpPr>
          <p:cNvPr id="15" name="Connecteur droit 14"/>
          <p:cNvCxnSpPr>
            <a:cxnSpLocks/>
          </p:cNvCxnSpPr>
          <p:nvPr userDrawn="1"/>
        </p:nvCxnSpPr>
        <p:spPr bwMode="auto">
          <a:xfrm>
            <a:off x="839791" y="6021388"/>
            <a:ext cx="7197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Titre + Contenu + Img">
    <p:spTree>
      <p:nvGrpSpPr>
        <p:cNvPr id="1" name=""/>
        <p:cNvGrpSpPr/>
        <p:nvPr/>
      </p:nvGrpSpPr>
      <p:grpSpPr bwMode="auto">
        <a:xfrm>
          <a:off x="0" y="0"/>
          <a:ext cx="0" cy="0"/>
          <a:chOff x="0" y="0"/>
          <a:chExt cx="0" cy="0"/>
        </a:xfrm>
      </p:grpSpPr>
      <p:sp>
        <p:nvSpPr>
          <p:cNvPr id="4" name="Espace réservé pour une image  3"/>
          <p:cNvSpPr>
            <a:spLocks noGrp="1"/>
          </p:cNvSpPr>
          <p:nvPr>
            <p:ph type="pic" sz="quarter" idx="13"/>
          </p:nvPr>
        </p:nvSpPr>
        <p:spPr bwMode="auto">
          <a:xfrm>
            <a:off x="6964363" y="72000"/>
            <a:ext cx="5238750" cy="6784413"/>
          </a:xfrm>
          <a:prstGeom prst="rect">
            <a:avLst/>
          </a:prstGeom>
        </p:spPr>
        <p:txBody>
          <a:bodyPr/>
          <a:lstStyle/>
          <a:p>
            <a:pPr>
              <a:defRPr/>
            </a:pPr>
            <a:endParaRPr lang="fr-FR"/>
          </a:p>
        </p:txBody>
      </p:sp>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 name="Espace réservé du contenu 2"/>
          <p:cNvSpPr>
            <a:spLocks noGrp="1"/>
          </p:cNvSpPr>
          <p:nvPr>
            <p:ph sz="quarter" idx="10" hasCustomPrompt="1"/>
          </p:nvPr>
        </p:nvSpPr>
        <p:spPr bwMode="auto">
          <a:xfrm>
            <a:off x="839790" y="2440273"/>
            <a:ext cx="5015152" cy="2736300"/>
          </a:xfrm>
          <a:prstGeom prst="rect">
            <a:avLst/>
          </a:prstGeom>
        </p:spPr>
        <p:txBody>
          <a:bodyPr/>
          <a:lstStyle>
            <a:lvl1pPr marL="0" indent="0">
              <a:lnSpc>
                <a:spcPts val="2220"/>
              </a:lnSpc>
              <a:buNone/>
              <a:defRPr sz="1600">
                <a:solidFill>
                  <a:srgbClr val="000000"/>
                </a:solidFill>
              </a:defRPr>
            </a:lvl1pPr>
            <a:lvl2pPr>
              <a:defRPr sz="1600"/>
            </a:lvl2pPr>
            <a:lvl3pPr>
              <a:defRPr sz="1600"/>
            </a:lvl3pPr>
            <a:lvl4pPr>
              <a:defRPr sz="1600"/>
            </a:lvl4pPr>
            <a:lvl5pPr>
              <a:defRPr sz="1600"/>
            </a:lvl5pPr>
          </a:lstStyle>
          <a:p>
            <a:pPr lvl="0">
              <a:defRPr/>
            </a:pPr>
            <a:r>
              <a:rPr lang="fr-FR"/>
              <a:t>Lorem ipsum dolor sit amet, consectetur adipiscing elit. Cras tempus nec arcu in faucibus. Aliquam vulputate interdum lacus, id fermentum eros ornare et. Aenean viverra tellus vel elit vehicula volutpat. Sed risus dui, consectetur ut semper sit amet, posuere vitae nunc. Vestibulum dapibus nisl nulla, sit amet porta ex ultricies id.</a:t>
            </a:r>
            <a:endParaRPr/>
          </a:p>
        </p:txBody>
      </p:sp>
      <p:sp>
        <p:nvSpPr>
          <p:cNvPr id="37" name="Google Shape;42;p45"/>
          <p:cNvSpPr txBox="1">
            <a:spLocks noGrp="1"/>
          </p:cNvSpPr>
          <p:nvPr>
            <p:ph type="title"/>
          </p:nvPr>
        </p:nvSpPr>
        <p:spPr bwMode="auto">
          <a:xfrm>
            <a:off x="839791" y="1556792"/>
            <a:ext cx="5015152" cy="662781"/>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pic>
        <p:nvPicPr>
          <p:cNvPr id="40" name="Image 39"/>
          <p:cNvPicPr>
            <a:picLocks noChangeAspect="1"/>
          </p:cNvPicPr>
          <p:nvPr userDrawn="1"/>
        </p:nvPicPr>
        <p:blipFill>
          <a:blip r:embed="rId2"/>
          <a:stretch/>
        </p:blipFill>
        <p:spPr bwMode="auto">
          <a:xfrm>
            <a:off x="810233" y="821572"/>
            <a:ext cx="513678" cy="513678"/>
          </a:xfrm>
          <a:prstGeom prst="rect">
            <a:avLst/>
          </a:prstGeom>
        </p:spPr>
      </p:pic>
      <p:sp>
        <p:nvSpPr>
          <p:cNvPr id="17"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bg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cxnSp>
        <p:nvCxnSpPr>
          <p:cNvPr id="19" name="Connecteur droit 18"/>
          <p:cNvCxnSpPr>
            <a:cxnSpLocks/>
          </p:cNvCxnSpPr>
          <p:nvPr userDrawn="1"/>
        </p:nvCxnSpPr>
        <p:spPr bwMode="auto">
          <a:xfrm>
            <a:off x="839791" y="6021388"/>
            <a:ext cx="7197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Titre+image">
    <p:spTree>
      <p:nvGrpSpPr>
        <p:cNvPr id="1" name=""/>
        <p:cNvGrpSpPr/>
        <p:nvPr/>
      </p:nvGrpSpPr>
      <p:grpSpPr bwMode="auto">
        <a:xfrm>
          <a:off x="0" y="0"/>
          <a:ext cx="0" cy="0"/>
          <a:chOff x="0" y="0"/>
          <a:chExt cx="0" cy="0"/>
        </a:xfrm>
      </p:grpSpPr>
      <p:sp>
        <p:nvSpPr>
          <p:cNvPr id="4" name="Espace réservé pour une image  3"/>
          <p:cNvSpPr>
            <a:spLocks noGrp="1"/>
          </p:cNvSpPr>
          <p:nvPr>
            <p:ph type="pic" sz="quarter" idx="13"/>
          </p:nvPr>
        </p:nvSpPr>
        <p:spPr bwMode="auto">
          <a:xfrm>
            <a:off x="5222400" y="72000"/>
            <a:ext cx="6980713" cy="6784413"/>
          </a:xfrm>
          <a:prstGeom prst="rect">
            <a:avLst/>
          </a:prstGeom>
        </p:spPr>
        <p:txBody>
          <a:bodyPr/>
          <a:lstStyle/>
          <a:p>
            <a:pPr>
              <a:defRPr/>
            </a:pPr>
            <a:endParaRPr lang="fr-FR"/>
          </a:p>
        </p:txBody>
      </p:sp>
      <p:sp>
        <p:nvSpPr>
          <p:cNvPr id="8" name="Google Shape;29;p44"/>
          <p:cNvSpPr/>
          <p:nvPr userDrawn="1"/>
        </p:nvSpPr>
        <p:spPr bwMode="auto">
          <a:xfrm>
            <a:off x="-4800" y="0"/>
            <a:ext cx="1742400" cy="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9" name="Google Shape;30;p44"/>
          <p:cNvSpPr/>
          <p:nvPr userDrawn="1"/>
        </p:nvSpPr>
        <p:spPr bwMode="auto">
          <a:xfrm>
            <a:off x="1737600" y="0"/>
            <a:ext cx="1742400" cy="72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0" name="Google Shape;31;p44"/>
          <p:cNvSpPr/>
          <p:nvPr userDrawn="1"/>
        </p:nvSpPr>
        <p:spPr bwMode="auto">
          <a:xfrm>
            <a:off x="3480000" y="1527"/>
            <a:ext cx="1742400" cy="72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1" name="Google Shape;32;p44"/>
          <p:cNvSpPr/>
          <p:nvPr userDrawn="1"/>
        </p:nvSpPr>
        <p:spPr bwMode="auto">
          <a:xfrm>
            <a:off x="5222400" y="1527"/>
            <a:ext cx="1742400" cy="72000"/>
          </a:xfrm>
          <a:prstGeom prst="rect">
            <a:avLst/>
          </a:prstGeom>
          <a:solidFill>
            <a:srgbClr val="FFF203"/>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2" name="Google Shape;33;p44"/>
          <p:cNvSpPr/>
          <p:nvPr userDrawn="1"/>
        </p:nvSpPr>
        <p:spPr bwMode="auto">
          <a:xfrm rot="10800000">
            <a:off x="6964800" y="1527"/>
            <a:ext cx="1742400" cy="72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3" name="Google Shape;34;p44"/>
          <p:cNvSpPr/>
          <p:nvPr userDrawn="1"/>
        </p:nvSpPr>
        <p:spPr bwMode="auto">
          <a:xfrm rot="10800000">
            <a:off x="8707200" y="1527"/>
            <a:ext cx="1742400" cy="720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14" name="Google Shape;35;p44"/>
          <p:cNvSpPr/>
          <p:nvPr userDrawn="1"/>
        </p:nvSpPr>
        <p:spPr bwMode="auto">
          <a:xfrm rot="10800000">
            <a:off x="10449600" y="1527"/>
            <a:ext cx="1742400" cy="72000"/>
          </a:xfrm>
          <a:prstGeom prst="rect">
            <a:avLst/>
          </a:prstGeom>
          <a:solidFill>
            <a:srgbClr val="23914B"/>
          </a:solidFill>
          <a:ln>
            <a:noFill/>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sp>
        <p:nvSpPr>
          <p:cNvPr id="37" name="Google Shape;42;p45"/>
          <p:cNvSpPr txBox="1">
            <a:spLocks noGrp="1"/>
          </p:cNvSpPr>
          <p:nvPr>
            <p:ph type="title"/>
          </p:nvPr>
        </p:nvSpPr>
        <p:spPr bwMode="auto">
          <a:xfrm>
            <a:off x="839791" y="2084822"/>
            <a:ext cx="3960065" cy="323313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sz="4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pic>
        <p:nvPicPr>
          <p:cNvPr id="40" name="Image 39"/>
          <p:cNvPicPr>
            <a:picLocks noChangeAspect="1"/>
          </p:cNvPicPr>
          <p:nvPr userDrawn="1"/>
        </p:nvPicPr>
        <p:blipFill>
          <a:blip r:embed="rId2"/>
          <a:stretch/>
        </p:blipFill>
        <p:spPr bwMode="auto">
          <a:xfrm>
            <a:off x="810233" y="821572"/>
            <a:ext cx="513678" cy="513678"/>
          </a:xfrm>
          <a:prstGeom prst="rect">
            <a:avLst/>
          </a:prstGeom>
        </p:spPr>
      </p:pic>
      <p:sp>
        <p:nvSpPr>
          <p:cNvPr id="17" name="Google Shape;60;p46"/>
          <p:cNvSpPr txBox="1">
            <a:spLocks noGrp="1"/>
          </p:cNvSpPr>
          <p:nvPr>
            <p:ph type="sldNum" idx="12"/>
          </p:nvPr>
        </p:nvSpPr>
        <p:spPr bwMode="auto">
          <a:xfrm>
            <a:off x="11483721" y="5800179"/>
            <a:ext cx="59488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100"/>
              <a:buFont typeface="Arial"/>
              <a:buNone/>
              <a:defRPr sz="1000" b="1" i="0" u="none" strike="noStrike" cap="none">
                <a:solidFill>
                  <a:schemeClr val="bg1"/>
                </a:solidFill>
                <a:latin typeface="Trebuchet MS"/>
                <a:ea typeface="Trebuchet MS"/>
                <a:cs typeface="Trebuchet MS"/>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Trebuchet MS"/>
                <a:ea typeface="Trebuchet MS"/>
                <a:cs typeface="Trebuchet MS"/>
              </a:defRPr>
            </a:lvl9pPr>
          </a:lstStyle>
          <a:p>
            <a:pPr>
              <a:defRPr/>
            </a:pPr>
            <a:fld id="{00000000-1234-1234-1234-123412341234}" type="slidenum">
              <a:rPr lang="fr-BE"/>
              <a:t>‹#›</a:t>
            </a:fld>
            <a:endParaRPr lang="fr-BE"/>
          </a:p>
        </p:txBody>
      </p:sp>
      <p:cxnSp>
        <p:nvCxnSpPr>
          <p:cNvPr id="16" name="Connecteur droit 15"/>
          <p:cNvCxnSpPr>
            <a:cxnSpLocks/>
          </p:cNvCxnSpPr>
          <p:nvPr userDrawn="1"/>
        </p:nvCxnSpPr>
        <p:spPr bwMode="auto">
          <a:xfrm>
            <a:off x="839791" y="6021388"/>
            <a:ext cx="7197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749549" y="3361569"/>
            <a:ext cx="10486149" cy="1214982"/>
          </a:xfrm>
        </p:spPr>
        <p:txBody>
          <a:bodyPr>
            <a:noAutofit/>
          </a:bodyPr>
          <a:lstStyle/>
          <a:p>
            <a:pPr>
              <a:defRPr/>
            </a:pPr>
            <a:r>
              <a:rPr lang="nl-BE" sz="8800" dirty="0"/>
              <a:t>RENOLAB.ID</a:t>
            </a:r>
            <a:br>
              <a:rPr lang="nl-BE" sz="8800" dirty="0"/>
            </a:br>
            <a:r>
              <a:rPr lang="nl-BE" sz="8800" dirty="0" err="1"/>
              <a:t>Lauréats</a:t>
            </a:r>
            <a:r>
              <a:rPr lang="nl-BE" sz="8800" dirty="0"/>
              <a:t> 2022</a:t>
            </a:r>
          </a:p>
        </p:txBody>
      </p:sp>
      <p:sp>
        <p:nvSpPr>
          <p:cNvPr id="3" name="Sous-titre 2"/>
          <p:cNvSpPr>
            <a:spLocks noGrp="1"/>
          </p:cNvSpPr>
          <p:nvPr>
            <p:ph type="subTitle" idx="1"/>
          </p:nvPr>
        </p:nvSpPr>
        <p:spPr bwMode="auto">
          <a:xfrm>
            <a:off x="866063" y="3429000"/>
            <a:ext cx="10486149" cy="1147551"/>
          </a:xfrm>
        </p:spPr>
        <p:txBody>
          <a:bodyPr>
            <a:normAutofit/>
          </a:bodyPr>
          <a:lstStyle/>
          <a:p>
            <a:pPr>
              <a:defRPr/>
            </a:pPr>
            <a:endParaRPr lang="fr-BE" dirty="0"/>
          </a:p>
          <a:p>
            <a:pPr>
              <a:defRPr/>
            </a:pPr>
            <a:endParaRP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408" y="5409640"/>
            <a:ext cx="2307421" cy="9737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10</a:t>
            </a:fld>
            <a:endParaRPr lang="fr-BE">
              <a:solidFill>
                <a:srgbClr val="0900BD"/>
              </a:solidFill>
            </a:endParaRPr>
          </a:p>
        </p:txBody>
      </p:sp>
      <p:grpSp>
        <p:nvGrpSpPr>
          <p:cNvPr id="4" name="Groupe 11">
            <a:extLst>
              <a:ext uri="{FF2B5EF4-FFF2-40B4-BE49-F238E27FC236}">
                <a16:creationId xmlns:a16="http://schemas.microsoft.com/office/drawing/2014/main" id="{37365EC2-132D-4200-9587-E5582CFE457D}"/>
              </a:ext>
            </a:extLst>
          </p:cNvPr>
          <p:cNvGrpSpPr/>
          <p:nvPr/>
        </p:nvGrpSpPr>
        <p:grpSpPr>
          <a:xfrm>
            <a:off x="5231903" y="421796"/>
            <a:ext cx="5492479" cy="933450"/>
            <a:chOff x="0" y="0"/>
            <a:chExt cx="2687955" cy="933450"/>
          </a:xfrm>
        </p:grpSpPr>
        <p:pic>
          <p:nvPicPr>
            <p:cNvPr id="5" name="Image 13">
              <a:extLst>
                <a:ext uri="{FF2B5EF4-FFF2-40B4-BE49-F238E27FC236}">
                  <a16:creationId xmlns:a16="http://schemas.microsoft.com/office/drawing/2014/main" id="{CAA0B877-77D2-4B95-BBAC-CED7954221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7955" cy="933450"/>
            </a:xfrm>
            <a:prstGeom prst="rect">
              <a:avLst/>
            </a:prstGeom>
          </p:spPr>
        </p:pic>
        <p:sp>
          <p:nvSpPr>
            <p:cNvPr id="6" name="Zone de texte 2">
              <a:extLst>
                <a:ext uri="{FF2B5EF4-FFF2-40B4-BE49-F238E27FC236}">
                  <a16:creationId xmlns:a16="http://schemas.microsoft.com/office/drawing/2014/main" id="{C51B7B69-4057-4BDC-95F7-EB17829C85F0}"/>
                </a:ext>
              </a:extLst>
            </p:cNvPr>
            <p:cNvSpPr txBox="1">
              <a:spLocks noChangeArrowheads="1"/>
            </p:cNvSpPr>
            <p:nvPr/>
          </p:nvSpPr>
          <p:spPr bwMode="auto">
            <a:xfrm>
              <a:off x="81892" y="77518"/>
              <a:ext cx="2459514" cy="781050"/>
            </a:xfrm>
            <a:prstGeom prst="rect">
              <a:avLst/>
            </a:prstGeom>
            <a:noFill/>
            <a:ln w="9525">
              <a:noFill/>
              <a:miter lim="800000"/>
              <a:headEnd/>
              <a:tailEnd/>
            </a:ln>
          </p:spPr>
          <p:txBody>
            <a:bodyPr rot="0" vert="horz" wrap="square" lIns="91440" tIns="45720" rIns="91440" bIns="45720" anchor="t" anchorCtr="0">
              <a:noAutofit/>
            </a:bodyPr>
            <a:lstStyle/>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 Réf. 2022 – R.ID 12</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Nom du projet : FIX 2050</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Porteur : FIX </a:t>
              </a:r>
              <a:r>
                <a:rPr lang="fr-BE" sz="1200" b="1"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asbl</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Personne de contact : Eva De Smedt</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grpSp>
        <p:nvGrpSpPr>
          <p:cNvPr id="7" name="Groupe 52">
            <a:extLst>
              <a:ext uri="{FF2B5EF4-FFF2-40B4-BE49-F238E27FC236}">
                <a16:creationId xmlns:a16="http://schemas.microsoft.com/office/drawing/2014/main" id="{371ADA19-B95D-49EC-8ACE-931843DA1E60}"/>
              </a:ext>
            </a:extLst>
          </p:cNvPr>
          <p:cNvGrpSpPr/>
          <p:nvPr/>
        </p:nvGrpSpPr>
        <p:grpSpPr>
          <a:xfrm>
            <a:off x="783916" y="1587769"/>
            <a:ext cx="9940469" cy="4728997"/>
            <a:chOff x="0" y="182880"/>
            <a:chExt cx="8937498" cy="4347227"/>
          </a:xfrm>
        </p:grpSpPr>
        <p:sp>
          <p:nvSpPr>
            <p:cNvPr id="8" name="Rectangle : coins arrondis 33">
              <a:extLst>
                <a:ext uri="{FF2B5EF4-FFF2-40B4-BE49-F238E27FC236}">
                  <a16:creationId xmlns:a16="http://schemas.microsoft.com/office/drawing/2014/main" id="{6ED5C9D9-5495-429A-A7D8-54C5DFEAD6C5}"/>
                </a:ext>
              </a:extLst>
            </p:cNvPr>
            <p:cNvSpPr/>
            <p:nvPr/>
          </p:nvSpPr>
          <p:spPr>
            <a:xfrm>
              <a:off x="8627" y="1526301"/>
              <a:ext cx="7592323" cy="1460979"/>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9" name="Rectangle : coins arrondis 32">
              <a:extLst>
                <a:ext uri="{FF2B5EF4-FFF2-40B4-BE49-F238E27FC236}">
                  <a16:creationId xmlns:a16="http://schemas.microsoft.com/office/drawing/2014/main" id="{5B13B219-58CE-4DC5-9FA3-46070229674C}"/>
                </a:ext>
              </a:extLst>
            </p:cNvPr>
            <p:cNvSpPr/>
            <p:nvPr/>
          </p:nvSpPr>
          <p:spPr>
            <a:xfrm>
              <a:off x="0" y="182880"/>
              <a:ext cx="8937498" cy="1184910"/>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r>
                <a:rPr lang="fr-BE" b="1" dirty="0">
                  <a:solidFill>
                    <a:schemeClr val="accent2">
                      <a:lumMod val="50000"/>
                    </a:schemeClr>
                  </a:solidFill>
                  <a:latin typeface="Trebuchet MS" panose="020B0603020202020204" pitchFamily="34" charset="0"/>
                </a:rPr>
                <a:t>Description du projet :</a:t>
              </a:r>
            </a:p>
            <a:p>
              <a:pPr lvl="0"/>
              <a:r>
                <a:rPr lang="fr-FR" dirty="0">
                  <a:solidFill>
                    <a:schemeClr val="tx1"/>
                  </a:solidFill>
                  <a:latin typeface="Trebuchet MS" panose="020B0603020202020204" pitchFamily="34" charset="0"/>
                </a:rPr>
                <a:t>Proposer aux écoles un plan de rénovation standardisé (5 étapes ) en développant un manuel/feuille de route ainsi qu’un accompagnement de l’équipe interne en charge de la gestion </a:t>
              </a:r>
              <a:r>
                <a:rPr lang="fr-FR" dirty="0" err="1">
                  <a:solidFill>
                    <a:schemeClr val="tx1"/>
                  </a:solidFill>
                  <a:latin typeface="Trebuchet MS" panose="020B0603020202020204" pitchFamily="34" charset="0"/>
                </a:rPr>
                <a:t>nrj</a:t>
              </a:r>
              <a:r>
                <a:rPr lang="fr-FR" dirty="0">
                  <a:solidFill>
                    <a:schemeClr val="tx1"/>
                  </a:solidFill>
                  <a:latin typeface="Trebuchet MS" panose="020B0603020202020204" pitchFamily="34" charset="0"/>
                </a:rPr>
                <a:t> du site</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0" name="Rectangle : coins arrondis 34">
              <a:extLst>
                <a:ext uri="{FF2B5EF4-FFF2-40B4-BE49-F238E27FC236}">
                  <a16:creationId xmlns:a16="http://schemas.microsoft.com/office/drawing/2014/main" id="{4DF8A8D8-0F06-49F0-972D-8D201D0EE69F}"/>
                </a:ext>
              </a:extLst>
            </p:cNvPr>
            <p:cNvSpPr/>
            <p:nvPr/>
          </p:nvSpPr>
          <p:spPr>
            <a:xfrm>
              <a:off x="8627" y="3122360"/>
              <a:ext cx="7226564" cy="14077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1" name="Rectangle : coins arrondis 35">
              <a:extLst>
                <a:ext uri="{FF2B5EF4-FFF2-40B4-BE49-F238E27FC236}">
                  <a16:creationId xmlns:a16="http://schemas.microsoft.com/office/drawing/2014/main" id="{FD0A7BD8-DF34-421A-99A5-5060564286E7}"/>
                </a:ext>
              </a:extLst>
            </p:cNvPr>
            <p:cNvSpPr/>
            <p:nvPr/>
          </p:nvSpPr>
          <p:spPr>
            <a:xfrm>
              <a:off x="7368330" y="2618234"/>
              <a:ext cx="1569168" cy="693421"/>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2" name="Rectangle : coins arrondis 36">
              <a:extLst>
                <a:ext uri="{FF2B5EF4-FFF2-40B4-BE49-F238E27FC236}">
                  <a16:creationId xmlns:a16="http://schemas.microsoft.com/office/drawing/2014/main" id="{2AAD2805-BE7A-4B57-8C4A-A41C8098A154}"/>
                </a:ext>
              </a:extLst>
            </p:cNvPr>
            <p:cNvSpPr/>
            <p:nvPr/>
          </p:nvSpPr>
          <p:spPr>
            <a:xfrm>
              <a:off x="7055048" y="3499163"/>
              <a:ext cx="1882449" cy="891710"/>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sp>
        <p:nvSpPr>
          <p:cNvPr id="13" name="Rectangle 10">
            <a:extLst>
              <a:ext uri="{FF2B5EF4-FFF2-40B4-BE49-F238E27FC236}">
                <a16:creationId xmlns:a16="http://schemas.microsoft.com/office/drawing/2014/main" id="{DD24A05B-A77F-46A7-8ABD-8AB89CD3E949}"/>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5" name="Rectangle 18">
            <a:extLst>
              <a:ext uri="{FF2B5EF4-FFF2-40B4-BE49-F238E27FC236}">
                <a16:creationId xmlns:a16="http://schemas.microsoft.com/office/drawing/2014/main" id="{5B2BBE66-690A-4EAC-B96D-DBC9520C0715}"/>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9" name="TextBox 18">
            <a:extLst>
              <a:ext uri="{FF2B5EF4-FFF2-40B4-BE49-F238E27FC236}">
                <a16:creationId xmlns:a16="http://schemas.microsoft.com/office/drawing/2014/main" id="{9F328DE4-0651-418C-8B6B-DD3B5DE1E8F0}"/>
              </a:ext>
            </a:extLst>
          </p:cNvPr>
          <p:cNvSpPr txBox="1"/>
          <p:nvPr/>
        </p:nvSpPr>
        <p:spPr>
          <a:xfrm>
            <a:off x="8630685" y="5344771"/>
            <a:ext cx="2254223" cy="646331"/>
          </a:xfrm>
          <a:prstGeom prst="rect">
            <a:avLst/>
          </a:prstGeom>
          <a:noFill/>
        </p:spPr>
        <p:txBody>
          <a:bodyPr wrap="square">
            <a:spAutoFit/>
          </a:bodyPr>
          <a:lstStyle/>
          <a:p>
            <a:r>
              <a:rPr lang="fr-BE" b="1" dirty="0">
                <a:solidFill>
                  <a:schemeClr val="accent2">
                    <a:lumMod val="50000"/>
                  </a:schemeClr>
                </a:solidFill>
                <a:latin typeface="Trebuchet MS" panose="020B0603020202020204" pitchFamily="34" charset="0"/>
              </a:rPr>
              <a:t>Durée : </a:t>
            </a:r>
            <a:r>
              <a:rPr lang="fr-BE" sz="1800" dirty="0">
                <a:effectLst/>
                <a:latin typeface="Trebuchet MS" panose="020B0603020202020204" pitchFamily="34" charset="0"/>
                <a:ea typeface="Symbol" panose="05050102010706020507" pitchFamily="18" charset="2"/>
                <a:cs typeface="Symbol" panose="05050102010706020507" pitchFamily="18" charset="2"/>
              </a:rPr>
              <a:t>34 mois</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r>
              <a:rPr lang="fr-BE" sz="1800" dirty="0">
                <a:effectLst/>
                <a:latin typeface="Trebuchet MS" panose="020B0603020202020204" pitchFamily="34" charset="0"/>
                <a:ea typeface="Symbol" panose="05050102010706020507" pitchFamily="18" charset="2"/>
                <a:cs typeface="Symbol" panose="05050102010706020507" pitchFamily="18" charset="2"/>
              </a:rPr>
              <a:t>01/2023 – 10/2025</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1" name="TextBox 20">
            <a:extLst>
              <a:ext uri="{FF2B5EF4-FFF2-40B4-BE49-F238E27FC236}">
                <a16:creationId xmlns:a16="http://schemas.microsoft.com/office/drawing/2014/main" id="{34D7756A-87F1-4D11-9B31-13F0F9C8E462}"/>
              </a:ext>
            </a:extLst>
          </p:cNvPr>
          <p:cNvSpPr txBox="1"/>
          <p:nvPr/>
        </p:nvSpPr>
        <p:spPr>
          <a:xfrm>
            <a:off x="9071709" y="4282942"/>
            <a:ext cx="1624272" cy="646331"/>
          </a:xfrm>
          <a:prstGeom prst="rect">
            <a:avLst/>
          </a:prstGeom>
          <a:noFill/>
        </p:spPr>
        <p:txBody>
          <a:bodyPr wrap="square">
            <a:spAutoFit/>
          </a:bodyPr>
          <a:lstStyle/>
          <a:p>
            <a:r>
              <a:rPr lang="fr-BE" b="1" dirty="0">
                <a:solidFill>
                  <a:schemeClr val="accent2">
                    <a:lumMod val="50000"/>
                  </a:schemeClr>
                </a:solidFill>
                <a:latin typeface="Trebuchet MS" panose="020B0603020202020204" pitchFamily="34" charset="0"/>
              </a:rPr>
              <a:t>Public visé </a:t>
            </a:r>
            <a:r>
              <a:rPr lang="fr-BE" sz="1800"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a:t>
            </a:r>
            <a:endParaRPr lang="fr-BE" sz="1200"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endParaRPr>
          </a:p>
          <a:p>
            <a:r>
              <a:rPr lang="fr-BE" sz="1800" dirty="0">
                <a:effectLst/>
                <a:latin typeface="Trebuchet MS" panose="020B0603020202020204" pitchFamily="34" charset="0"/>
                <a:ea typeface="Symbol" panose="05050102010706020507" pitchFamily="18" charset="2"/>
                <a:cs typeface="Symbol" panose="05050102010706020507" pitchFamily="18" charset="2"/>
              </a:rPr>
              <a:t>écoles</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3" name="TextBox 22">
            <a:extLst>
              <a:ext uri="{FF2B5EF4-FFF2-40B4-BE49-F238E27FC236}">
                <a16:creationId xmlns:a16="http://schemas.microsoft.com/office/drawing/2014/main" id="{0EF993C9-81A3-485D-9FAE-60E992D2B9FC}"/>
              </a:ext>
            </a:extLst>
          </p:cNvPr>
          <p:cNvSpPr txBox="1"/>
          <p:nvPr/>
        </p:nvSpPr>
        <p:spPr>
          <a:xfrm>
            <a:off x="892989" y="4833073"/>
            <a:ext cx="7501379" cy="1477328"/>
          </a:xfrm>
          <a:prstGeom prst="rect">
            <a:avLst/>
          </a:prstGeom>
          <a:noFill/>
        </p:spPr>
        <p:txBody>
          <a:bodyPr wrap="square">
            <a:spAutoFit/>
          </a:bodyPr>
          <a:lstStyle/>
          <a:p>
            <a:r>
              <a:rPr lang="fr-BE" b="1" dirty="0">
                <a:solidFill>
                  <a:schemeClr val="accent2">
                    <a:lumMod val="50000"/>
                  </a:schemeClr>
                </a:solidFill>
                <a:latin typeface="Trebuchet MS" panose="020B0603020202020204" pitchFamily="34" charset="0"/>
              </a:rPr>
              <a:t>Livrables :</a:t>
            </a:r>
          </a:p>
          <a:p>
            <a:pPr marL="342900" lvl="0" indent="-342900">
              <a:buFont typeface="Trebuchet MS" panose="020B0603020202020204" pitchFamily="34" charset="0"/>
              <a:buChar char="-"/>
            </a:pPr>
            <a:r>
              <a:rPr lang="fr-FR" dirty="0">
                <a:latin typeface="Trebuchet MS" panose="020B0603020202020204" pitchFamily="34" charset="0"/>
                <a:ea typeface="Symbol" panose="05050102010706020507" pitchFamily="18" charset="2"/>
                <a:cs typeface="Symbol" panose="05050102010706020507" pitchFamily="18" charset="2"/>
              </a:rPr>
              <a:t>M</a:t>
            </a:r>
            <a:r>
              <a:rPr lang="fr-FR" sz="1800" dirty="0">
                <a:effectLst/>
                <a:latin typeface="Trebuchet MS" panose="020B0603020202020204" pitchFamily="34" charset="0"/>
                <a:ea typeface="Symbol" panose="05050102010706020507" pitchFamily="18" charset="2"/>
                <a:cs typeface="Symbol" panose="05050102010706020507" pitchFamily="18" charset="2"/>
              </a:rPr>
              <a:t>anuel (numérique) de gestion de l'efficacité énergétique dans les écoles (en 5 étapes) </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FR" dirty="0">
                <a:latin typeface="Trebuchet MS" panose="020B0603020202020204" pitchFamily="34" charset="0"/>
                <a:ea typeface="Symbol" panose="05050102010706020507" pitchFamily="18" charset="2"/>
                <a:cs typeface="Symbol" panose="05050102010706020507" pitchFamily="18" charset="2"/>
              </a:rPr>
              <a:t>S</a:t>
            </a:r>
            <a:r>
              <a:rPr lang="fr-FR" sz="1800" dirty="0">
                <a:effectLst/>
                <a:latin typeface="Trebuchet MS" panose="020B0603020202020204" pitchFamily="34" charset="0"/>
                <a:ea typeface="Symbol" panose="05050102010706020507" pitchFamily="18" charset="2"/>
                <a:cs typeface="Symbol" panose="05050102010706020507" pitchFamily="18" charset="2"/>
              </a:rPr>
              <a:t>ystème de comptabilité énergétique</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FR" dirty="0">
                <a:latin typeface="Trebuchet MS" panose="020B0603020202020204" pitchFamily="34" charset="0"/>
                <a:ea typeface="Symbol" panose="05050102010706020507" pitchFamily="18" charset="2"/>
                <a:cs typeface="Symbol" panose="05050102010706020507" pitchFamily="18" charset="2"/>
              </a:rPr>
              <a:t>T</a:t>
            </a:r>
            <a:r>
              <a:rPr lang="fr-FR" sz="1800" dirty="0">
                <a:effectLst/>
                <a:latin typeface="Trebuchet MS" panose="020B0603020202020204" pitchFamily="34" charset="0"/>
                <a:ea typeface="Symbol" panose="05050102010706020507" pitchFamily="18" charset="2"/>
                <a:cs typeface="Symbol" panose="05050102010706020507" pitchFamily="18" charset="2"/>
              </a:rPr>
              <a:t>est sur 10 écoles</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5" name="TextBox 24">
            <a:extLst>
              <a:ext uri="{FF2B5EF4-FFF2-40B4-BE49-F238E27FC236}">
                <a16:creationId xmlns:a16="http://schemas.microsoft.com/office/drawing/2014/main" id="{AA411AB6-E7EA-4C4A-8A20-9CB8E9A7BA16}"/>
              </a:ext>
            </a:extLst>
          </p:cNvPr>
          <p:cNvSpPr txBox="1"/>
          <p:nvPr/>
        </p:nvSpPr>
        <p:spPr>
          <a:xfrm>
            <a:off x="892989" y="3116241"/>
            <a:ext cx="8444338" cy="1477328"/>
          </a:xfrm>
          <a:prstGeom prst="rect">
            <a:avLst/>
          </a:prstGeom>
          <a:noFill/>
        </p:spPr>
        <p:txBody>
          <a:bodyPr wrap="square">
            <a:spAutoFit/>
          </a:bodyPr>
          <a:lstStyle/>
          <a:p>
            <a:r>
              <a:rPr lang="fr-BE" sz="1800"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Objectifs :</a:t>
            </a:r>
            <a:endParaRPr lang="fr-BE" sz="1200"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BE" sz="1800" dirty="0">
                <a:effectLst/>
                <a:latin typeface="Trebuchet MS" panose="020B0603020202020204" pitchFamily="34" charset="0"/>
                <a:ea typeface="Symbol" panose="05050102010706020507" pitchFamily="18" charset="2"/>
                <a:cs typeface="Symbol" panose="05050102010706020507" pitchFamily="18" charset="2"/>
              </a:rPr>
              <a:t>Augmenter le nombre d’interventions </a:t>
            </a:r>
            <a:r>
              <a:rPr lang="fr-BE" sz="1800" dirty="0" err="1">
                <a:effectLst/>
                <a:latin typeface="Trebuchet MS" panose="020B0603020202020204" pitchFamily="34" charset="0"/>
                <a:ea typeface="Symbol" panose="05050102010706020507" pitchFamily="18" charset="2"/>
                <a:cs typeface="Symbol" panose="05050102010706020507" pitchFamily="18" charset="2"/>
              </a:rPr>
              <a:t>nrj</a:t>
            </a:r>
            <a:r>
              <a:rPr lang="fr-BE" sz="1800" dirty="0">
                <a:effectLst/>
                <a:latin typeface="Trebuchet MS" panose="020B0603020202020204" pitchFamily="34" charset="0"/>
                <a:ea typeface="Symbol" panose="05050102010706020507" pitchFamily="18" charset="2"/>
                <a:cs typeface="Symbol" panose="05050102010706020507" pitchFamily="18" charset="2"/>
              </a:rPr>
              <a:t> dans les écoles</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BE" sz="1800" dirty="0">
                <a:effectLst/>
                <a:latin typeface="Trebuchet MS" panose="020B0603020202020204" pitchFamily="34" charset="0"/>
                <a:ea typeface="Symbol" panose="05050102010706020507" pitchFamily="18" charset="2"/>
                <a:cs typeface="Symbol" panose="05050102010706020507" pitchFamily="18" charset="2"/>
              </a:rPr>
              <a:t>Augmenter l’autonomie et la prise en main de la gestion </a:t>
            </a:r>
            <a:r>
              <a:rPr lang="fr-BE" sz="1800" dirty="0" err="1">
                <a:effectLst/>
                <a:latin typeface="Trebuchet MS" panose="020B0603020202020204" pitchFamily="34" charset="0"/>
                <a:ea typeface="Symbol" panose="05050102010706020507" pitchFamily="18" charset="2"/>
                <a:cs typeface="Symbol" panose="05050102010706020507" pitchFamily="18" charset="2"/>
              </a:rPr>
              <a:t>nrj</a:t>
            </a:r>
            <a:r>
              <a:rPr lang="fr-BE" sz="1800" dirty="0">
                <a:effectLst/>
                <a:latin typeface="Trebuchet MS" panose="020B0603020202020204" pitchFamily="34" charset="0"/>
                <a:ea typeface="Symbol" panose="05050102010706020507" pitchFamily="18" charset="2"/>
                <a:cs typeface="Symbol" panose="05050102010706020507" pitchFamily="18" charset="2"/>
              </a:rPr>
              <a:t> en interne</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pPr marL="457200"/>
            <a:r>
              <a:rPr lang="fr-BE" sz="1800" dirty="0">
                <a:effectLst/>
                <a:latin typeface="Trebuchet MS" panose="020B0603020202020204" pitchFamily="34" charset="0"/>
                <a:ea typeface="Symbol" panose="05050102010706020507" pitchFamily="18" charset="2"/>
                <a:cs typeface="Symbol" panose="05050102010706020507" pitchFamily="18" charset="2"/>
              </a:rPr>
              <a:t>(</a:t>
            </a:r>
            <a:r>
              <a:rPr lang="fr-FR" sz="1800" dirty="0">
                <a:effectLst/>
                <a:latin typeface="Trebuchet MS" panose="020B0603020202020204" pitchFamily="34" charset="0"/>
                <a:ea typeface="Symbol" panose="05050102010706020507" pitchFamily="18" charset="2"/>
                <a:cs typeface="Symbol" panose="05050102010706020507" pitchFamily="18" charset="2"/>
              </a:rPr>
              <a:t>via la constitution d’une équipe interne)</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FR" sz="1800" dirty="0">
                <a:effectLst/>
                <a:latin typeface="Trebuchet MS" panose="020B0603020202020204" pitchFamily="34" charset="0"/>
                <a:ea typeface="Symbol" panose="05050102010706020507" pitchFamily="18" charset="2"/>
                <a:cs typeface="Symbol" panose="05050102010706020507" pitchFamily="18" charset="2"/>
              </a:rPr>
              <a:t>Augmenter le soutien externe/l’accompagnement</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6" name="Rectangle 25">
            <a:extLst>
              <a:ext uri="{FF2B5EF4-FFF2-40B4-BE49-F238E27FC236}">
                <a16:creationId xmlns:a16="http://schemas.microsoft.com/office/drawing/2014/main" id="{E44EBC3F-0138-4D9B-AB45-482F386DE2DC}"/>
              </a:ext>
            </a:extLst>
          </p:cNvPr>
          <p:cNvSpPr>
            <a:spLocks noChangeArrowheads="1"/>
          </p:cNvSpPr>
          <p:nvPr/>
        </p:nvSpPr>
        <p:spPr bwMode="auto">
          <a:xfrm>
            <a:off x="1767072" y="657281"/>
            <a:ext cx="249619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r>
              <a:rPr kumimoji="0" lang="fr-FR" altLang="fr-FR" sz="2800" b="1"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FIX2050</a:t>
            </a:r>
            <a:endParaRPr kumimoji="0" lang="fr-BE" alt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sp>
        <p:nvSpPr>
          <p:cNvPr id="2" name="Rectangle : coins arrondis 36">
            <a:extLst>
              <a:ext uri="{FF2B5EF4-FFF2-40B4-BE49-F238E27FC236}">
                <a16:creationId xmlns:a16="http://schemas.microsoft.com/office/drawing/2014/main" id="{57144A9A-8881-715F-1E49-B8D434A5AF8C}"/>
              </a:ext>
            </a:extLst>
          </p:cNvPr>
          <p:cNvSpPr/>
          <p:nvPr/>
        </p:nvSpPr>
        <p:spPr bwMode="auto">
          <a:xfrm>
            <a:off x="9426377" y="3192042"/>
            <a:ext cx="1870674"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algn="l" defTabSz="914400"/>
            <a:r>
              <a:rPr lang="fr-BE" b="1" dirty="0">
                <a:solidFill>
                  <a:schemeClr val="accent2">
                    <a:lumMod val="50000"/>
                  </a:schemeClr>
                </a:solidFill>
                <a:latin typeface="Trebuchet MS" panose="020B0603020202020204" pitchFamily="34" charset="0"/>
              </a:rPr>
              <a:t>Budget :</a:t>
            </a:r>
          </a:p>
          <a:p>
            <a:pPr marL="0" algn="l" defTabSz="914400"/>
            <a:r>
              <a:rPr lang="fr-BE" dirty="0">
                <a:solidFill>
                  <a:schemeClr val="tx1">
                    <a:lumMod val="75000"/>
                  </a:schemeClr>
                </a:solidFill>
              </a:rPr>
              <a:t>199.999</a:t>
            </a:r>
            <a:r>
              <a:rPr lang="fr-BE" b="0" dirty="0">
                <a:solidFill>
                  <a:schemeClr val="tx1">
                    <a:lumMod val="75000"/>
                  </a:schemeClr>
                </a:solidFill>
                <a:latin typeface="+mn-lt"/>
                <a:ea typeface="+mn-ea"/>
                <a:cs typeface="+mn-cs"/>
              </a:rPr>
              <a:t> euros</a:t>
            </a:r>
          </a:p>
        </p:txBody>
      </p:sp>
    </p:spTree>
    <p:extLst>
      <p:ext uri="{BB962C8B-B14F-4D97-AF65-F5344CB8AC3E}">
        <p14:creationId xmlns:p14="http://schemas.microsoft.com/office/powerpoint/2010/main" val="124185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11</a:t>
            </a:fld>
            <a:endParaRPr lang="fr-BE">
              <a:solidFill>
                <a:srgbClr val="0900BD"/>
              </a:solidFill>
            </a:endParaRPr>
          </a:p>
        </p:txBody>
      </p:sp>
      <p:sp>
        <p:nvSpPr>
          <p:cNvPr id="4" name="Rectangle 3">
            <a:extLst>
              <a:ext uri="{FF2B5EF4-FFF2-40B4-BE49-F238E27FC236}">
                <a16:creationId xmlns:a16="http://schemas.microsoft.com/office/drawing/2014/main" id="{1DEA3368-7047-45FE-B50A-AB5F3DF7BDA8}"/>
              </a:ext>
            </a:extLst>
          </p:cNvPr>
          <p:cNvSpPr>
            <a:spLocks noChangeArrowheads="1"/>
          </p:cNvSpPr>
          <p:nvPr/>
        </p:nvSpPr>
        <p:spPr bwMode="auto">
          <a:xfrm>
            <a:off x="1847528" y="692696"/>
            <a:ext cx="249619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r>
              <a:rPr kumimoji="0" lang="fr-BE" altLang="fr-FR" sz="2800" b="1" i="0" u="none" strike="noStrike" cap="none" normalizeH="0" baseline="0" dirty="0" err="1">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ECORéno</a:t>
            </a:r>
            <a:endParaRPr kumimoji="0" lang="fr-BE" alt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grpSp>
        <p:nvGrpSpPr>
          <p:cNvPr id="7" name="Groupe 11">
            <a:extLst>
              <a:ext uri="{FF2B5EF4-FFF2-40B4-BE49-F238E27FC236}">
                <a16:creationId xmlns:a16="http://schemas.microsoft.com/office/drawing/2014/main" id="{12A1FAF3-678C-4C2D-954F-BA2EBE19A0BA}"/>
              </a:ext>
            </a:extLst>
          </p:cNvPr>
          <p:cNvGrpSpPr/>
          <p:nvPr/>
        </p:nvGrpSpPr>
        <p:grpSpPr>
          <a:xfrm>
            <a:off x="5181449" y="434751"/>
            <a:ext cx="5499573" cy="933450"/>
            <a:chOff x="0" y="0"/>
            <a:chExt cx="2687955" cy="933450"/>
          </a:xfrm>
        </p:grpSpPr>
        <p:pic>
          <p:nvPicPr>
            <p:cNvPr id="8" name="Image 13">
              <a:extLst>
                <a:ext uri="{FF2B5EF4-FFF2-40B4-BE49-F238E27FC236}">
                  <a16:creationId xmlns:a16="http://schemas.microsoft.com/office/drawing/2014/main" id="{4B7AA91B-5268-433A-8DCB-1666AE5466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7955" cy="933450"/>
            </a:xfrm>
            <a:prstGeom prst="rect">
              <a:avLst/>
            </a:prstGeom>
          </p:spPr>
        </p:pic>
        <p:sp>
          <p:nvSpPr>
            <p:cNvPr id="9" name="Zone de texte 2">
              <a:extLst>
                <a:ext uri="{FF2B5EF4-FFF2-40B4-BE49-F238E27FC236}">
                  <a16:creationId xmlns:a16="http://schemas.microsoft.com/office/drawing/2014/main" id="{F03B9DC3-0F1A-4B27-A512-11801300FF0C}"/>
                </a:ext>
              </a:extLst>
            </p:cNvPr>
            <p:cNvSpPr txBox="1">
              <a:spLocks noChangeArrowheads="1"/>
            </p:cNvSpPr>
            <p:nvPr/>
          </p:nvSpPr>
          <p:spPr bwMode="auto">
            <a:xfrm>
              <a:off x="81892" y="77518"/>
              <a:ext cx="2459514" cy="781050"/>
            </a:xfrm>
            <a:prstGeom prst="rect">
              <a:avLst/>
            </a:prstGeom>
            <a:noFill/>
            <a:ln w="9525">
              <a:noFill/>
              <a:miter lim="800000"/>
              <a:headEnd/>
              <a:tailEnd/>
            </a:ln>
          </p:spPr>
          <p:txBody>
            <a:bodyPr rot="0" vert="horz" wrap="square" lIns="91440" tIns="45720" rIns="91440" bIns="45720" anchor="t" anchorCtr="0">
              <a:noAutofit/>
            </a:bodyPr>
            <a:lstStyle/>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 Réf. 2022 – R.ID 14</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Nom du projet : EcoReno Collective</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Porteur : Habitat et Rénovation</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Personne de contact : Caroline Davreux</a:t>
              </a:r>
              <a:endParaRPr lang="fr-BE" sz="1100">
                <a:effectLst/>
                <a:latin typeface="Trebuchet MS" panose="020B0603020202020204" pitchFamily="34" charset="0"/>
                <a:ea typeface="Symbol" panose="05050102010706020507" pitchFamily="18" charset="2"/>
                <a:cs typeface="Symbol" panose="05050102010706020507" pitchFamily="18" charset="2"/>
              </a:endParaRPr>
            </a:p>
          </p:txBody>
        </p:sp>
      </p:grpSp>
      <p:grpSp>
        <p:nvGrpSpPr>
          <p:cNvPr id="10" name="Groupe 52">
            <a:extLst>
              <a:ext uri="{FF2B5EF4-FFF2-40B4-BE49-F238E27FC236}">
                <a16:creationId xmlns:a16="http://schemas.microsoft.com/office/drawing/2014/main" id="{F05A622D-9BFB-4F6F-BCF0-8F3CD4FBAF95}"/>
              </a:ext>
            </a:extLst>
          </p:cNvPr>
          <p:cNvGrpSpPr/>
          <p:nvPr/>
        </p:nvGrpSpPr>
        <p:grpSpPr>
          <a:xfrm>
            <a:off x="862245" y="1656440"/>
            <a:ext cx="9829836" cy="4799430"/>
            <a:chOff x="-13979" y="-426996"/>
            <a:chExt cx="9829836" cy="4799430"/>
          </a:xfrm>
        </p:grpSpPr>
        <p:sp>
          <p:nvSpPr>
            <p:cNvPr id="11" name="Rectangle : coins arrondis 33">
              <a:extLst>
                <a:ext uri="{FF2B5EF4-FFF2-40B4-BE49-F238E27FC236}">
                  <a16:creationId xmlns:a16="http://schemas.microsoft.com/office/drawing/2014/main" id="{30CA7E92-4D2F-461D-B06B-CC70AC17760A}"/>
                </a:ext>
              </a:extLst>
            </p:cNvPr>
            <p:cNvSpPr/>
            <p:nvPr/>
          </p:nvSpPr>
          <p:spPr>
            <a:xfrm>
              <a:off x="-13979" y="623760"/>
              <a:ext cx="9829836" cy="1074926"/>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Objectifs :</a:t>
              </a:r>
            </a:p>
            <a:p>
              <a:r>
                <a:rPr lang="fr-BE" dirty="0">
                  <a:effectLst/>
                  <a:latin typeface="Trebuchet MS" panose="020B0603020202020204" pitchFamily="34" charset="0"/>
                  <a:ea typeface="Symbol" panose="05050102010706020507" pitchFamily="18" charset="2"/>
                  <a:cs typeface="Symbol" panose="05050102010706020507" pitchFamily="18" charset="2"/>
                </a:rPr>
                <a:t>Faciliter et rendre accessible la rénovation énergétique de 6 à 25 logements, issus de plusieurs immeubles et propriétaires, grâce à une économie d’échelle</a:t>
              </a:r>
            </a:p>
            <a:p>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2" name="Rectangle : coins arrondis 32">
              <a:extLst>
                <a:ext uri="{FF2B5EF4-FFF2-40B4-BE49-F238E27FC236}">
                  <a16:creationId xmlns:a16="http://schemas.microsoft.com/office/drawing/2014/main" id="{83D1681F-6C67-48BE-B30C-10D70297634B}"/>
                </a:ext>
              </a:extLst>
            </p:cNvPr>
            <p:cNvSpPr/>
            <p:nvPr/>
          </p:nvSpPr>
          <p:spPr>
            <a:xfrm>
              <a:off x="-13979" y="-426996"/>
              <a:ext cx="9829836" cy="986790"/>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Description du projet :</a:t>
              </a:r>
            </a:p>
            <a:p>
              <a:r>
                <a:rPr lang="fr-BE" dirty="0">
                  <a:effectLst/>
                  <a:latin typeface="Trebuchet MS" panose="020B0603020202020204" pitchFamily="34" charset="0"/>
                  <a:ea typeface="Symbol" panose="05050102010706020507" pitchFamily="18" charset="2"/>
                  <a:cs typeface="Symbol" panose="05050102010706020507" pitchFamily="18" charset="2"/>
                </a:rPr>
                <a:t>Développer et tester une méthodologie de rénovation collective, d’accompagnement de professionnels et de particuliers à réaliser des travaux groupés économiseurs d’énergie</a:t>
              </a:r>
            </a:p>
          </p:txBody>
        </p:sp>
        <p:sp>
          <p:nvSpPr>
            <p:cNvPr id="13" name="Rectangle : coins arrondis 34">
              <a:extLst>
                <a:ext uri="{FF2B5EF4-FFF2-40B4-BE49-F238E27FC236}">
                  <a16:creationId xmlns:a16="http://schemas.microsoft.com/office/drawing/2014/main" id="{EF4460B3-C1B0-4B80-BBA4-252B286A145C}"/>
                </a:ext>
              </a:extLst>
            </p:cNvPr>
            <p:cNvSpPr/>
            <p:nvPr/>
          </p:nvSpPr>
          <p:spPr>
            <a:xfrm>
              <a:off x="-13979" y="1787111"/>
              <a:ext cx="6529899" cy="2585323"/>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4" name="Rectangle : coins arrondis 35">
              <a:extLst>
                <a:ext uri="{FF2B5EF4-FFF2-40B4-BE49-F238E27FC236}">
                  <a16:creationId xmlns:a16="http://schemas.microsoft.com/office/drawing/2014/main" id="{41BAD033-B77E-434D-B26F-2C090280BDEE}"/>
                </a:ext>
              </a:extLst>
            </p:cNvPr>
            <p:cNvSpPr/>
            <p:nvPr/>
          </p:nvSpPr>
          <p:spPr>
            <a:xfrm>
              <a:off x="6659936" y="1904661"/>
              <a:ext cx="3144862" cy="1074926"/>
            </a:xfrm>
            <a:prstGeom prst="roundRect">
              <a:avLst>
                <a:gd name="adj" fmla="val 6235"/>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5" name="Rectangle : coins arrondis 36">
              <a:extLst>
                <a:ext uri="{FF2B5EF4-FFF2-40B4-BE49-F238E27FC236}">
                  <a16:creationId xmlns:a16="http://schemas.microsoft.com/office/drawing/2014/main" id="{8FF5A02B-C925-4C3C-831F-D6C5A1C76EB9}"/>
                </a:ext>
              </a:extLst>
            </p:cNvPr>
            <p:cNvSpPr/>
            <p:nvPr/>
          </p:nvSpPr>
          <p:spPr>
            <a:xfrm>
              <a:off x="6822198" y="3492198"/>
              <a:ext cx="2049251" cy="816303"/>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sp>
        <p:nvSpPr>
          <p:cNvPr id="20" name="TextBox 19">
            <a:extLst>
              <a:ext uri="{FF2B5EF4-FFF2-40B4-BE49-F238E27FC236}">
                <a16:creationId xmlns:a16="http://schemas.microsoft.com/office/drawing/2014/main" id="{E33B802C-5B16-4A3B-BC39-B944284ACF69}"/>
              </a:ext>
            </a:extLst>
          </p:cNvPr>
          <p:cNvSpPr txBox="1"/>
          <p:nvPr/>
        </p:nvSpPr>
        <p:spPr>
          <a:xfrm>
            <a:off x="7698422" y="5628250"/>
            <a:ext cx="2140848" cy="646331"/>
          </a:xfrm>
          <a:prstGeom prst="rect">
            <a:avLst/>
          </a:prstGeom>
          <a:noFill/>
        </p:spPr>
        <p:txBody>
          <a:bodyPr wrap="square">
            <a:spAutoFit/>
          </a:bodyPr>
          <a:lstStyle/>
          <a:p>
            <a:r>
              <a:rPr lang="fr-BE" sz="1800"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Durée : </a:t>
            </a:r>
            <a:r>
              <a:rPr lang="fr-BE" sz="1800" dirty="0">
                <a:effectLst/>
                <a:latin typeface="Trebuchet MS" panose="020B0603020202020204" pitchFamily="34" charset="0"/>
                <a:ea typeface="Symbol" panose="05050102010706020507" pitchFamily="18" charset="2"/>
                <a:cs typeface="Symbol" panose="05050102010706020507" pitchFamily="18" charset="2"/>
              </a:rPr>
              <a:t>3 ans</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r>
              <a:rPr lang="fr-BE" sz="1800" dirty="0">
                <a:effectLst/>
                <a:latin typeface="Trebuchet MS" panose="020B0603020202020204" pitchFamily="34" charset="0"/>
                <a:ea typeface="Symbol" panose="05050102010706020507" pitchFamily="18" charset="2"/>
                <a:cs typeface="Symbol" panose="05050102010706020507" pitchFamily="18" charset="2"/>
              </a:rPr>
              <a:t>01/2023 – 12/2025</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2" name="TextBox 21">
            <a:extLst>
              <a:ext uri="{FF2B5EF4-FFF2-40B4-BE49-F238E27FC236}">
                <a16:creationId xmlns:a16="http://schemas.microsoft.com/office/drawing/2014/main" id="{86B39B11-BF87-46FE-AA23-40C94F700A24}"/>
              </a:ext>
            </a:extLst>
          </p:cNvPr>
          <p:cNvSpPr txBox="1"/>
          <p:nvPr/>
        </p:nvSpPr>
        <p:spPr>
          <a:xfrm>
            <a:off x="7625988" y="4073004"/>
            <a:ext cx="2862500" cy="923330"/>
          </a:xfrm>
          <a:prstGeom prst="rect">
            <a:avLst/>
          </a:prstGeom>
          <a:noFill/>
        </p:spPr>
        <p:txBody>
          <a:bodyPr wrap="square">
            <a:spAutoFit/>
          </a:bodyPr>
          <a:lstStyle/>
          <a:p>
            <a:r>
              <a:rPr lang="fr-BE" b="1" dirty="0">
                <a:solidFill>
                  <a:schemeClr val="accent2">
                    <a:lumMod val="50000"/>
                  </a:schemeClr>
                </a:solidFill>
                <a:latin typeface="Trebuchet MS" panose="020B0603020202020204" pitchFamily="34" charset="0"/>
              </a:rPr>
              <a:t>Public visé :</a:t>
            </a:r>
          </a:p>
          <a:p>
            <a:r>
              <a:rPr lang="fr-BE" sz="1800" dirty="0">
                <a:effectLst/>
                <a:latin typeface="Trebuchet MS" panose="020B0603020202020204" pitchFamily="34" charset="0"/>
                <a:ea typeface="Symbol" panose="05050102010706020507" pitchFamily="18" charset="2"/>
                <a:cs typeface="Symbol" panose="05050102010706020507" pitchFamily="18" charset="2"/>
              </a:rPr>
              <a:t>AIS propriétaires bailleurs et gestionnaires</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4" name="TextBox 23">
            <a:extLst>
              <a:ext uri="{FF2B5EF4-FFF2-40B4-BE49-F238E27FC236}">
                <a16:creationId xmlns:a16="http://schemas.microsoft.com/office/drawing/2014/main" id="{AF85981A-7F8F-419D-A204-2F23E024A03C}"/>
              </a:ext>
            </a:extLst>
          </p:cNvPr>
          <p:cNvSpPr txBox="1"/>
          <p:nvPr/>
        </p:nvSpPr>
        <p:spPr>
          <a:xfrm>
            <a:off x="970618" y="4020466"/>
            <a:ext cx="6960617" cy="2339102"/>
          </a:xfrm>
          <a:prstGeom prst="rect">
            <a:avLst/>
          </a:prstGeom>
          <a:noFill/>
        </p:spPr>
        <p:txBody>
          <a:bodyPr wrap="square">
            <a:spAutoFit/>
          </a:bodyPr>
          <a:lstStyle/>
          <a:p>
            <a:r>
              <a:rPr lang="fr-BE" sz="1800"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Livrables :</a:t>
            </a:r>
            <a:endParaRPr lang="fr-BE" sz="1200"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Outils de sensibilisation et de com </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Outil de screening de l’état d’un logement</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Cartographie type immeuble</a:t>
            </a:r>
          </a:p>
          <a:p>
            <a:pPr marL="342900" lvl="0" indent="-342900">
              <a:buFont typeface="Trebuchet MS" panose="020B0603020202020204" pitchFamily="34" charset="0"/>
              <a:buChar char="-"/>
            </a:pPr>
            <a:r>
              <a:rPr lang="fr-BE" sz="1600" dirty="0" err="1">
                <a:effectLst/>
                <a:latin typeface="Trebuchet MS" panose="020B0603020202020204" pitchFamily="34" charset="0"/>
                <a:ea typeface="Symbol" panose="05050102010706020507" pitchFamily="18" charset="2"/>
                <a:cs typeface="Symbol" panose="05050102010706020507" pitchFamily="18" charset="2"/>
              </a:rPr>
              <a:t>Cdc</a:t>
            </a:r>
            <a:r>
              <a:rPr lang="fr-BE" sz="1600" dirty="0">
                <a:effectLst/>
                <a:latin typeface="Trebuchet MS" panose="020B0603020202020204" pitchFamily="34" charset="0"/>
                <a:ea typeface="Symbol" panose="05050102010706020507" pitchFamily="18" charset="2"/>
                <a:cs typeface="Symbol" panose="05050102010706020507" pitchFamily="18" charset="2"/>
              </a:rPr>
              <a:t> par poste de travaux</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Conventions types avec corps de métiers</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Convention de renouvellement de bail entre AIS et proprio</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Guide méthodologique</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Capitalisation de l’expérience</a:t>
            </a:r>
          </a:p>
        </p:txBody>
      </p:sp>
      <p:sp>
        <p:nvSpPr>
          <p:cNvPr id="2" name="Rectangle : coins arrondis 36">
            <a:extLst>
              <a:ext uri="{FF2B5EF4-FFF2-40B4-BE49-F238E27FC236}">
                <a16:creationId xmlns:a16="http://schemas.microsoft.com/office/drawing/2014/main" id="{5DFF4293-D4C9-2C1E-A989-AA4F5EE2F683}"/>
              </a:ext>
            </a:extLst>
          </p:cNvPr>
          <p:cNvSpPr/>
          <p:nvPr/>
        </p:nvSpPr>
        <p:spPr bwMode="auto">
          <a:xfrm>
            <a:off x="9316197" y="5043860"/>
            <a:ext cx="1870674"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algn="l" defTabSz="914400"/>
            <a:r>
              <a:rPr lang="fr-BE" b="1" dirty="0">
                <a:solidFill>
                  <a:schemeClr val="accent2">
                    <a:lumMod val="50000"/>
                  </a:schemeClr>
                </a:solidFill>
                <a:latin typeface="Trebuchet MS" panose="020B0603020202020204" pitchFamily="34" charset="0"/>
              </a:rPr>
              <a:t>Budget :</a:t>
            </a:r>
          </a:p>
          <a:p>
            <a:pPr marL="0" algn="l" defTabSz="914400"/>
            <a:r>
              <a:rPr lang="fr-BE" dirty="0">
                <a:solidFill>
                  <a:schemeClr val="tx1">
                    <a:lumMod val="75000"/>
                  </a:schemeClr>
                </a:solidFill>
              </a:rPr>
              <a:t>307.006</a:t>
            </a:r>
            <a:r>
              <a:rPr lang="fr-BE" b="0" dirty="0">
                <a:solidFill>
                  <a:schemeClr val="tx1">
                    <a:lumMod val="75000"/>
                  </a:schemeClr>
                </a:solidFill>
                <a:latin typeface="+mn-lt"/>
                <a:ea typeface="+mn-ea"/>
                <a:cs typeface="+mn-cs"/>
              </a:rPr>
              <a:t> euros</a:t>
            </a:r>
          </a:p>
        </p:txBody>
      </p:sp>
    </p:spTree>
    <p:extLst>
      <p:ext uri="{BB962C8B-B14F-4D97-AF65-F5344CB8AC3E}">
        <p14:creationId xmlns:p14="http://schemas.microsoft.com/office/powerpoint/2010/main" val="325227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12</a:t>
            </a:fld>
            <a:endParaRPr lang="fr-BE">
              <a:solidFill>
                <a:srgbClr val="0900BD"/>
              </a:solidFill>
            </a:endParaRPr>
          </a:p>
        </p:txBody>
      </p:sp>
      <p:grpSp>
        <p:nvGrpSpPr>
          <p:cNvPr id="5" name="Groupe 11">
            <a:extLst>
              <a:ext uri="{FF2B5EF4-FFF2-40B4-BE49-F238E27FC236}">
                <a16:creationId xmlns:a16="http://schemas.microsoft.com/office/drawing/2014/main" id="{365BC05B-91D6-43E4-9032-BA2EA379CCB4}"/>
              </a:ext>
            </a:extLst>
          </p:cNvPr>
          <p:cNvGrpSpPr/>
          <p:nvPr/>
        </p:nvGrpSpPr>
        <p:grpSpPr>
          <a:xfrm>
            <a:off x="5221631" y="321240"/>
            <a:ext cx="4400144" cy="1005205"/>
            <a:chOff x="-51062" y="-49458"/>
            <a:chExt cx="2687955" cy="933450"/>
          </a:xfrm>
        </p:grpSpPr>
        <p:pic>
          <p:nvPicPr>
            <p:cNvPr id="6" name="Image 13">
              <a:extLst>
                <a:ext uri="{FF2B5EF4-FFF2-40B4-BE49-F238E27FC236}">
                  <a16:creationId xmlns:a16="http://schemas.microsoft.com/office/drawing/2014/main" id="{C086D5F1-4CFF-461A-8AE8-0BFAA6CED7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62" y="-49458"/>
              <a:ext cx="2687955" cy="933450"/>
            </a:xfrm>
            <a:prstGeom prst="rect">
              <a:avLst/>
            </a:prstGeom>
          </p:spPr>
        </p:pic>
        <p:sp>
          <p:nvSpPr>
            <p:cNvPr id="7" name="Zone de texte 2">
              <a:extLst>
                <a:ext uri="{FF2B5EF4-FFF2-40B4-BE49-F238E27FC236}">
                  <a16:creationId xmlns:a16="http://schemas.microsoft.com/office/drawing/2014/main" id="{3C5E5234-476D-4097-A2D6-72BF3203E9B7}"/>
                </a:ext>
              </a:extLst>
            </p:cNvPr>
            <p:cNvSpPr txBox="1">
              <a:spLocks noChangeArrowheads="1"/>
            </p:cNvSpPr>
            <p:nvPr/>
          </p:nvSpPr>
          <p:spPr bwMode="auto">
            <a:xfrm>
              <a:off x="81892" y="-318"/>
              <a:ext cx="2459514" cy="781050"/>
            </a:xfrm>
            <a:prstGeom prst="rect">
              <a:avLst/>
            </a:prstGeom>
            <a:noFill/>
            <a:ln w="9525">
              <a:noFill/>
              <a:miter lim="800000"/>
              <a:headEnd/>
              <a:tailEnd/>
            </a:ln>
          </p:spPr>
          <p:txBody>
            <a:bodyPr rot="0" vert="horz" wrap="square" lIns="91440" tIns="45720" rIns="91440" bIns="45720" anchor="t" anchorCtr="0">
              <a:noAutofit/>
            </a:bodyPr>
            <a:lstStyle/>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 Réf. 2022 – R.ID 23</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Nom du projet : Isolution</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Porteur : ULB</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Personne de contact : E. Mirachi et P. Hendrick</a:t>
              </a:r>
              <a:endParaRPr lang="fr-BE" sz="1100">
                <a:effectLst/>
                <a:latin typeface="Trebuchet MS" panose="020B0603020202020204" pitchFamily="34" charset="0"/>
                <a:ea typeface="Symbol" panose="05050102010706020507" pitchFamily="18" charset="2"/>
                <a:cs typeface="Symbol" panose="05050102010706020507" pitchFamily="18" charset="2"/>
              </a:endParaRPr>
            </a:p>
          </p:txBody>
        </p:sp>
      </p:grpSp>
      <p:grpSp>
        <p:nvGrpSpPr>
          <p:cNvPr id="8" name="Groupe 52">
            <a:extLst>
              <a:ext uri="{FF2B5EF4-FFF2-40B4-BE49-F238E27FC236}">
                <a16:creationId xmlns:a16="http://schemas.microsoft.com/office/drawing/2014/main" id="{42E0BC7D-0E5E-4BD4-818F-A655DB4D51E9}"/>
              </a:ext>
            </a:extLst>
          </p:cNvPr>
          <p:cNvGrpSpPr/>
          <p:nvPr/>
        </p:nvGrpSpPr>
        <p:grpSpPr>
          <a:xfrm>
            <a:off x="455263" y="1509754"/>
            <a:ext cx="11259774" cy="5136374"/>
            <a:chOff x="-382948" y="-757196"/>
            <a:chExt cx="11259774" cy="5136374"/>
          </a:xfrm>
        </p:grpSpPr>
        <p:sp>
          <p:nvSpPr>
            <p:cNvPr id="9" name="Rectangle : coins arrondis 33">
              <a:extLst>
                <a:ext uri="{FF2B5EF4-FFF2-40B4-BE49-F238E27FC236}">
                  <a16:creationId xmlns:a16="http://schemas.microsoft.com/office/drawing/2014/main" id="{6F69ED13-D60B-42AC-8664-8C4BC31CB7A5}"/>
                </a:ext>
              </a:extLst>
            </p:cNvPr>
            <p:cNvSpPr/>
            <p:nvPr/>
          </p:nvSpPr>
          <p:spPr>
            <a:xfrm>
              <a:off x="-382947" y="259679"/>
              <a:ext cx="10897320" cy="1992324"/>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Objectifs : </a:t>
              </a:r>
            </a:p>
            <a:p>
              <a:r>
                <a:rPr lang="fr-BE" dirty="0">
                  <a:effectLst/>
                  <a:latin typeface="Trebuchet MS" panose="020B0603020202020204" pitchFamily="34" charset="0"/>
                  <a:ea typeface="Calibri" panose="020F0502020204030204" pitchFamily="34" charset="0"/>
                  <a:cs typeface="ArialMT"/>
                </a:rPr>
                <a:t>Enoncer des recommandations afin d’accélérer l’émergence d’un réel marché du matériau isolant de récupération/ soutenir la structuration d’une filière continue de matériaux de réemploi</a:t>
              </a:r>
            </a:p>
            <a:p>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Suivre le parcours des matériaux isolant de réemploi &gt; structurer une filière</a:t>
              </a: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Etudier le potentiel de réemploi local de matériaux isolants dans différents types de bâtiments (10 typologies) </a:t>
              </a: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Opérer un </a:t>
              </a:r>
              <a:r>
                <a:rPr lang="fr-BE" sz="1600" dirty="0" err="1">
                  <a:effectLst/>
                  <a:latin typeface="Trebuchet MS" panose="020B0603020202020204" pitchFamily="34" charset="0"/>
                  <a:ea typeface="Calibri" panose="020F0502020204030204" pitchFamily="34" charset="0"/>
                  <a:cs typeface="ArialMT"/>
                </a:rPr>
                <a:t>matching</a:t>
              </a:r>
              <a:r>
                <a:rPr lang="fr-BE" sz="1600" dirty="0">
                  <a:effectLst/>
                  <a:latin typeface="Trebuchet MS" panose="020B0603020202020204" pitchFamily="34" charset="0"/>
                  <a:ea typeface="Calibri" panose="020F0502020204030204" pitchFamily="34" charset="0"/>
                  <a:cs typeface="ArialMT"/>
                </a:rPr>
                <a:t> entre la collecte de matériaux, les stocks disponibles et les logements-chantiers (EC)</a:t>
              </a:r>
              <a:endParaRPr lang="fr-BE" sz="16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0" name="Rectangle : coins arrondis 32">
              <a:extLst>
                <a:ext uri="{FF2B5EF4-FFF2-40B4-BE49-F238E27FC236}">
                  <a16:creationId xmlns:a16="http://schemas.microsoft.com/office/drawing/2014/main" id="{D8815342-5C40-4E4F-A18E-DB1E6509557E}"/>
                </a:ext>
              </a:extLst>
            </p:cNvPr>
            <p:cNvSpPr/>
            <p:nvPr/>
          </p:nvSpPr>
          <p:spPr>
            <a:xfrm>
              <a:off x="-382948" y="-757196"/>
              <a:ext cx="10917032" cy="977580"/>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Description du projet :</a:t>
              </a:r>
            </a:p>
            <a:p>
              <a:r>
                <a:rPr lang="fr-FR" dirty="0">
                  <a:effectLst/>
                  <a:latin typeface="Trebuchet MS" panose="020B0603020202020204" pitchFamily="34" charset="0"/>
                  <a:ea typeface="Symbol" panose="05050102010706020507" pitchFamily="18" charset="2"/>
                  <a:cs typeface="Symbol" panose="05050102010706020507" pitchFamily="18" charset="2"/>
                </a:rPr>
                <a:t>Tester de manière opérationnelle et concrète, en Région Bruxelloise, la récupération et la remise en œuvre de matériau isolant de récupération à l’échelle du particulier. Organiser des chantiers pilotes. </a:t>
              </a:r>
              <a:endParaRPr lang="fr-BE"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1" name="Rectangle : coins arrondis 34">
              <a:extLst>
                <a:ext uri="{FF2B5EF4-FFF2-40B4-BE49-F238E27FC236}">
                  <a16:creationId xmlns:a16="http://schemas.microsoft.com/office/drawing/2014/main" id="{33170977-3959-4442-85BD-AD566CF4DDCB}"/>
                </a:ext>
              </a:extLst>
            </p:cNvPr>
            <p:cNvSpPr/>
            <p:nvPr/>
          </p:nvSpPr>
          <p:spPr>
            <a:xfrm>
              <a:off x="-332750" y="2291298"/>
              <a:ext cx="8471209" cy="2087880"/>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Livrables : </a:t>
              </a: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L1 :Laboratoire équipé d’une machine spécialisée </a:t>
              </a:r>
              <a:r>
                <a:rPr lang="fr-BE" sz="1600" dirty="0" err="1">
                  <a:effectLst/>
                  <a:latin typeface="Trebuchet MS" panose="020B0603020202020204" pitchFamily="34" charset="0"/>
                  <a:ea typeface="Calibri" panose="020F0502020204030204" pitchFamily="34" charset="0"/>
                  <a:cs typeface="ArialMT"/>
                </a:rPr>
                <a:t>TCRMDn</a:t>
              </a:r>
              <a:r>
                <a:rPr lang="fr-BE" sz="1600" dirty="0">
                  <a:effectLst/>
                  <a:latin typeface="Trebuchet MS" panose="020B0603020202020204" pitchFamily="34" charset="0"/>
                  <a:ea typeface="Calibri" panose="020F0502020204030204" pitchFamily="34" charset="0"/>
                  <a:cs typeface="ArialMT"/>
                </a:rPr>
                <a:t> (test conductivité </a:t>
              </a:r>
              <a:r>
                <a:rPr lang="fr-BE" sz="1600" dirty="0" err="1">
                  <a:effectLst/>
                  <a:latin typeface="Trebuchet MS" panose="020B0603020202020204" pitchFamily="34" charset="0"/>
                  <a:ea typeface="Calibri" panose="020F0502020204030204" pitchFamily="34" charset="0"/>
                  <a:cs typeface="ArialMT"/>
                </a:rPr>
                <a:t>matr</a:t>
              </a:r>
              <a:r>
                <a:rPr lang="fr-BE" sz="1600" dirty="0">
                  <a:effectLst/>
                  <a:latin typeface="Trebuchet MS" panose="020B0603020202020204" pitchFamily="34" charset="0"/>
                  <a:ea typeface="Calibri" panose="020F0502020204030204" pitchFamily="34" charset="0"/>
                  <a:cs typeface="ArialMT"/>
                </a:rPr>
                <a:t>)</a:t>
              </a: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L2 : Outils didactiques : fiche info RENO conseil de mise en </a:t>
              </a:r>
              <a:r>
                <a:rPr lang="fr-BE" sz="1600" dirty="0" err="1">
                  <a:effectLst/>
                  <a:latin typeface="Trebuchet MS" panose="020B0603020202020204" pitchFamily="34" charset="0"/>
                  <a:ea typeface="Calibri" panose="020F0502020204030204" pitchFamily="34" charset="0"/>
                  <a:cs typeface="ArialMT"/>
                </a:rPr>
                <a:t>oeuvre</a:t>
              </a:r>
              <a:r>
                <a:rPr lang="fr-BE" sz="1600" dirty="0">
                  <a:effectLst/>
                  <a:latin typeface="Trebuchet MS" panose="020B0603020202020204" pitchFamily="34" charset="0"/>
                  <a:ea typeface="Calibri" panose="020F0502020204030204" pitchFamily="34" charset="0"/>
                  <a:cs typeface="ArialMT"/>
                </a:rPr>
                <a:t> d’isolants de réemploi sur </a:t>
              </a:r>
              <a:r>
                <a:rPr lang="fr-BE" sz="1600" dirty="0">
                  <a:latin typeface="Trebuchet MS" panose="020B0603020202020204" pitchFamily="34" charset="0"/>
                  <a:ea typeface="Calibri" panose="020F0502020204030204" pitchFamily="34" charset="0"/>
                  <a:cs typeface="ArialMT"/>
                </a:rPr>
                <a:t> </a:t>
              </a:r>
              <a:r>
                <a:rPr lang="fr-BE" sz="1600" dirty="0">
                  <a:effectLst/>
                  <a:latin typeface="Trebuchet MS" panose="020B0603020202020204" pitchFamily="34" charset="0"/>
                  <a:ea typeface="Calibri" panose="020F0502020204030204" pitchFamily="34" charset="0"/>
                  <a:cs typeface="ArialMT"/>
                </a:rPr>
                <a:t>base de 10 logements bruxellois + vidéo pour technique + arbre décisionnel (choix </a:t>
              </a:r>
              <a:r>
                <a:rPr lang="fr-BE" sz="1600" dirty="0" err="1">
                  <a:effectLst/>
                  <a:latin typeface="Trebuchet MS" panose="020B0603020202020204" pitchFamily="34" charset="0"/>
                  <a:ea typeface="Calibri" panose="020F0502020204030204" pitchFamily="34" charset="0"/>
                  <a:cs typeface="ArialMT"/>
                </a:rPr>
                <a:t>matr</a:t>
              </a:r>
              <a:r>
                <a:rPr lang="fr-BE" sz="1600" dirty="0">
                  <a:effectLst/>
                  <a:latin typeface="Trebuchet MS" panose="020B0603020202020204" pitchFamily="34" charset="0"/>
                  <a:ea typeface="Calibri" panose="020F0502020204030204" pitchFamily="34" charset="0"/>
                  <a:cs typeface="ArialMT"/>
                </a:rPr>
                <a:t>)</a:t>
              </a: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L3 : </a:t>
              </a:r>
              <a:r>
                <a:rPr lang="fr-FR" sz="1600" dirty="0">
                  <a:effectLst/>
                  <a:latin typeface="Trebuchet MS" panose="020B0603020202020204" pitchFamily="34" charset="0"/>
                  <a:ea typeface="Calibri" panose="020F0502020204030204" pitchFamily="34" charset="0"/>
                  <a:cs typeface="ArialMT"/>
                </a:rPr>
                <a:t>Réalisation de chantiers pilotes avec des isolants de réemploi (11 potentiels)</a:t>
              </a:r>
              <a:endParaRPr lang="fr-BE" sz="1600" dirty="0">
                <a:effectLst/>
                <a:latin typeface="Trebuchet MS" panose="020B0603020202020204" pitchFamily="34" charset="0"/>
                <a:ea typeface="Calibri" panose="020F0502020204030204" pitchFamily="34" charset="0"/>
                <a:cs typeface="ArialMT"/>
              </a:endParaRP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L4 : </a:t>
              </a:r>
              <a:r>
                <a:rPr lang="fr-FR" sz="1600" dirty="0">
                  <a:effectLst/>
                  <a:latin typeface="Trebuchet MS" panose="020B0603020202020204" pitchFamily="34" charset="0"/>
                  <a:ea typeface="Calibri" panose="020F0502020204030204" pitchFamily="34" charset="0"/>
                  <a:cs typeface="ArialMT"/>
                </a:rPr>
                <a:t>Etude des sources de matériau isolant de récupération</a:t>
              </a:r>
              <a:endParaRPr lang="fr-BE" sz="1600" dirty="0">
                <a:effectLst/>
                <a:latin typeface="Trebuchet MS" panose="020B0603020202020204" pitchFamily="34" charset="0"/>
                <a:ea typeface="Calibri" panose="020F0502020204030204" pitchFamily="34" charset="0"/>
                <a:cs typeface="ArialMT"/>
              </a:endParaRPr>
            </a:p>
            <a:p>
              <a:pPr marL="342900" lvl="0" indent="-342900">
                <a:buFont typeface="ArialMT"/>
                <a:buChar char="-"/>
              </a:pPr>
              <a:r>
                <a:rPr lang="fr-BE" sz="1600" dirty="0">
                  <a:effectLst/>
                  <a:latin typeface="Trebuchet MS" panose="020B0603020202020204" pitchFamily="34" charset="0"/>
                  <a:ea typeface="Calibri" panose="020F0502020204030204" pitchFamily="34" charset="0"/>
                  <a:cs typeface="ArialMT"/>
                </a:rPr>
                <a:t>L5 : Capsules en vue de la dissémination</a:t>
              </a:r>
            </a:p>
          </p:txBody>
        </p:sp>
        <p:sp>
          <p:nvSpPr>
            <p:cNvPr id="12" name="Rectangle : coins arrondis 35">
              <a:extLst>
                <a:ext uri="{FF2B5EF4-FFF2-40B4-BE49-F238E27FC236}">
                  <a16:creationId xmlns:a16="http://schemas.microsoft.com/office/drawing/2014/main" id="{1E31ACEB-50DB-445B-9A85-185FCE734B2A}"/>
                </a:ext>
              </a:extLst>
            </p:cNvPr>
            <p:cNvSpPr/>
            <p:nvPr/>
          </p:nvSpPr>
          <p:spPr>
            <a:xfrm>
              <a:off x="8560346" y="2192108"/>
              <a:ext cx="2316480" cy="1341121"/>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Public visé : </a:t>
              </a:r>
            </a:p>
            <a:p>
              <a:pPr marL="180340"/>
              <a:r>
                <a:rPr lang="fr-BE" sz="1600" dirty="0">
                  <a:effectLst/>
                  <a:latin typeface="Trebuchet MS" panose="020B0603020202020204" pitchFamily="34" charset="0"/>
                  <a:ea typeface="Symbol" panose="05050102010706020507" pitchFamily="18" charset="2"/>
                  <a:cs typeface="Symbol" panose="05050102010706020507" pitchFamily="18" charset="2"/>
                </a:rPr>
                <a:t>PRO, </a:t>
              </a:r>
              <a:r>
                <a:rPr lang="fr-BE" sz="1600" dirty="0" err="1">
                  <a:effectLst/>
                  <a:latin typeface="Trebuchet MS" panose="020B0603020202020204" pitchFamily="34" charset="0"/>
                  <a:ea typeface="Symbol" panose="05050102010706020507" pitchFamily="18" charset="2"/>
                  <a:cs typeface="Symbol" panose="05050102010706020507" pitchFamily="18" charset="2"/>
                </a:rPr>
                <a:t>EC.sociale</a:t>
              </a:r>
              <a:r>
                <a:rPr lang="fr-BE" sz="1600" dirty="0">
                  <a:effectLst/>
                  <a:latin typeface="Trebuchet MS" panose="020B0603020202020204" pitchFamily="34" charset="0"/>
                  <a:ea typeface="Symbol" panose="05050102010706020507" pitchFamily="18" charset="2"/>
                  <a:cs typeface="Symbol" panose="05050102010706020507" pitchFamily="18" charset="2"/>
                </a:rPr>
                <a:t> ouvriers insertion, Résidents</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3" name="Rectangle : coins arrondis 36">
              <a:extLst>
                <a:ext uri="{FF2B5EF4-FFF2-40B4-BE49-F238E27FC236}">
                  <a16:creationId xmlns:a16="http://schemas.microsoft.com/office/drawing/2014/main" id="{EDA1E4F9-E694-4D4D-BD5E-AED82486C5FA}"/>
                </a:ext>
              </a:extLst>
            </p:cNvPr>
            <p:cNvSpPr/>
            <p:nvPr/>
          </p:nvSpPr>
          <p:spPr>
            <a:xfrm>
              <a:off x="7970920" y="3687766"/>
              <a:ext cx="2060575" cy="664664"/>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sp>
        <p:nvSpPr>
          <p:cNvPr id="4" name="Rectangle 11">
            <a:extLst>
              <a:ext uri="{FF2B5EF4-FFF2-40B4-BE49-F238E27FC236}">
                <a16:creationId xmlns:a16="http://schemas.microsoft.com/office/drawing/2014/main" id="{56A92087-A271-4AE3-99C7-448C0CED1EB1}"/>
              </a:ext>
            </a:extLst>
          </p:cNvPr>
          <p:cNvSpPr>
            <a:spLocks noChangeArrowheads="1"/>
          </p:cNvSpPr>
          <p:nvPr/>
        </p:nvSpPr>
        <p:spPr bwMode="auto">
          <a:xfrm>
            <a:off x="0" y="-8935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5" name="Rectangle 14">
            <a:extLst>
              <a:ext uri="{FF2B5EF4-FFF2-40B4-BE49-F238E27FC236}">
                <a16:creationId xmlns:a16="http://schemas.microsoft.com/office/drawing/2014/main" id="{DA8480DE-CCB2-48E5-989D-DFA65FC97373}"/>
              </a:ext>
            </a:extLst>
          </p:cNvPr>
          <p:cNvSpPr>
            <a:spLocks noChangeArrowheads="1"/>
          </p:cNvSpPr>
          <p:nvPr/>
        </p:nvSpPr>
        <p:spPr bwMode="auto">
          <a:xfrm>
            <a:off x="1590349" y="702634"/>
            <a:ext cx="249619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r>
              <a:rPr kumimoji="0" lang="fr-FR" altLang="fr-FR" sz="2800" b="1"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ISOLUTION</a:t>
            </a:r>
            <a:endParaRPr kumimoji="0" lang="fr-BE" alt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sp>
        <p:nvSpPr>
          <p:cNvPr id="21" name="TextBox 20">
            <a:extLst>
              <a:ext uri="{FF2B5EF4-FFF2-40B4-BE49-F238E27FC236}">
                <a16:creationId xmlns:a16="http://schemas.microsoft.com/office/drawing/2014/main" id="{08A97F49-6C74-4966-B358-200539559720}"/>
              </a:ext>
            </a:extLst>
          </p:cNvPr>
          <p:cNvSpPr txBox="1"/>
          <p:nvPr/>
        </p:nvSpPr>
        <p:spPr>
          <a:xfrm>
            <a:off x="8877947" y="5963882"/>
            <a:ext cx="2060575" cy="646331"/>
          </a:xfrm>
          <a:prstGeom prst="rect">
            <a:avLst/>
          </a:prstGeom>
          <a:noFill/>
        </p:spPr>
        <p:txBody>
          <a:bodyPr wrap="square">
            <a:spAutoFit/>
          </a:bodyPr>
          <a:lstStyle/>
          <a:p>
            <a:r>
              <a:rPr lang="fr-BE" b="1" dirty="0">
                <a:solidFill>
                  <a:schemeClr val="accent2">
                    <a:lumMod val="50000"/>
                  </a:schemeClr>
                </a:solidFill>
                <a:latin typeface="Trebuchet MS" panose="020B0603020202020204" pitchFamily="34" charset="0"/>
              </a:rPr>
              <a:t>Durée : </a:t>
            </a:r>
            <a:r>
              <a:rPr lang="fr-BE" sz="1800" dirty="0">
                <a:effectLst/>
                <a:latin typeface="Trebuchet MS" panose="020B0603020202020204" pitchFamily="34" charset="0"/>
                <a:ea typeface="Symbol" panose="05050102010706020507" pitchFamily="18" charset="2"/>
                <a:cs typeface="Symbol" panose="05050102010706020507" pitchFamily="18" charset="2"/>
              </a:rPr>
              <a:t>2 ans</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a:p>
            <a:r>
              <a:rPr lang="fr-BE" sz="1800" dirty="0">
                <a:effectLst/>
                <a:latin typeface="Trebuchet MS" panose="020B0603020202020204" pitchFamily="34" charset="0"/>
                <a:ea typeface="Symbol" panose="05050102010706020507" pitchFamily="18" charset="2"/>
                <a:cs typeface="Symbol" panose="05050102010706020507" pitchFamily="18" charset="2"/>
              </a:rPr>
              <a:t>1/2023 – 12/2024</a:t>
            </a:r>
            <a:endParaRPr lang="fr-BE" sz="12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 name="Rectangle : coins arrondis 36">
            <a:extLst>
              <a:ext uri="{FF2B5EF4-FFF2-40B4-BE49-F238E27FC236}">
                <a16:creationId xmlns:a16="http://schemas.microsoft.com/office/drawing/2014/main" id="{E08BDC10-1983-75DB-1BD9-612B9EC4E1AB}"/>
              </a:ext>
            </a:extLst>
          </p:cNvPr>
          <p:cNvSpPr/>
          <p:nvPr/>
        </p:nvSpPr>
        <p:spPr bwMode="auto">
          <a:xfrm>
            <a:off x="9839419" y="953363"/>
            <a:ext cx="1870674"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algn="l" defTabSz="914400"/>
            <a:r>
              <a:rPr lang="fr-BE" b="1" dirty="0">
                <a:solidFill>
                  <a:schemeClr val="accent2">
                    <a:lumMod val="50000"/>
                  </a:schemeClr>
                </a:solidFill>
                <a:latin typeface="Trebuchet MS" panose="020B0603020202020204" pitchFamily="34" charset="0"/>
              </a:rPr>
              <a:t>Budget :</a:t>
            </a:r>
          </a:p>
          <a:p>
            <a:pPr marL="0" algn="l" defTabSz="914400"/>
            <a:r>
              <a:rPr lang="fr-BE" dirty="0">
                <a:solidFill>
                  <a:schemeClr val="tx1">
                    <a:lumMod val="75000"/>
                  </a:schemeClr>
                </a:solidFill>
              </a:rPr>
              <a:t>470.326</a:t>
            </a:r>
            <a:r>
              <a:rPr lang="fr-BE" b="0" dirty="0">
                <a:solidFill>
                  <a:schemeClr val="tx1">
                    <a:lumMod val="75000"/>
                  </a:schemeClr>
                </a:solidFill>
                <a:latin typeface="+mn-lt"/>
                <a:ea typeface="+mn-ea"/>
                <a:cs typeface="+mn-cs"/>
              </a:rPr>
              <a:t> euros</a:t>
            </a:r>
          </a:p>
        </p:txBody>
      </p:sp>
    </p:spTree>
    <p:extLst>
      <p:ext uri="{BB962C8B-B14F-4D97-AF65-F5344CB8AC3E}">
        <p14:creationId xmlns:p14="http://schemas.microsoft.com/office/powerpoint/2010/main" val="59855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378458" y="1448454"/>
            <a:ext cx="3229196" cy="1523589"/>
          </a:xfrm>
          <a:prstGeom prst="rect">
            <a:avLst/>
          </a:prstGeom>
        </p:spPr>
        <p:txBody>
          <a:bodyPr/>
          <a:lstStyle/>
          <a:p>
            <a:pPr>
              <a:defRPr/>
            </a:pPr>
            <a:r>
              <a:rPr lang="fr-FR" sz="4000" dirty="0"/>
              <a:t>2023</a:t>
            </a:r>
            <a:br>
              <a:rPr lang="fr-FR" sz="4000" dirty="0"/>
            </a:br>
            <a:r>
              <a:rPr lang="fr-FR" sz="4000" dirty="0"/>
              <a:t>Timing </a:t>
            </a:r>
          </a:p>
        </p:txBody>
      </p:sp>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t>13</a:t>
            </a:fld>
            <a:endParaRPr lang="fr-BE"/>
          </a:p>
        </p:txBody>
      </p:sp>
      <p:grpSp>
        <p:nvGrpSpPr>
          <p:cNvPr id="22" name="Groupe 21"/>
          <p:cNvGrpSpPr/>
          <p:nvPr/>
        </p:nvGrpSpPr>
        <p:grpSpPr>
          <a:xfrm>
            <a:off x="2299739" y="3722909"/>
            <a:ext cx="1177118" cy="691185"/>
            <a:chOff x="527" y="393722"/>
            <a:chExt cx="845726" cy="338290"/>
          </a:xfrm>
          <a:solidFill>
            <a:schemeClr val="tx1"/>
          </a:solidFill>
        </p:grpSpPr>
        <p:sp>
          <p:nvSpPr>
            <p:cNvPr id="23" name="Chevron 22"/>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Chevron 4"/>
            <p:cNvSpPr/>
            <p:nvPr/>
          </p:nvSpPr>
          <p:spPr>
            <a:xfrm>
              <a:off x="280388" y="467149"/>
              <a:ext cx="393123" cy="1977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JANUARI</a:t>
              </a:r>
            </a:p>
          </p:txBody>
        </p:sp>
      </p:grpSp>
      <p:cxnSp>
        <p:nvCxnSpPr>
          <p:cNvPr id="25" name="Connecteur droit 24"/>
          <p:cNvCxnSpPr/>
          <p:nvPr/>
        </p:nvCxnSpPr>
        <p:spPr>
          <a:xfrm>
            <a:off x="6755046" y="3154120"/>
            <a:ext cx="0" cy="509834"/>
          </a:xfrm>
          <a:prstGeom prst="line">
            <a:avLst/>
          </a:prstGeom>
          <a:ln w="38100">
            <a:solidFill>
              <a:srgbClr val="23914B"/>
            </a:solidFill>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3331850" y="2211671"/>
            <a:ext cx="2704730" cy="923330"/>
          </a:xfrm>
          <a:prstGeom prst="rect">
            <a:avLst/>
          </a:prstGeom>
          <a:noFill/>
          <a:ln>
            <a:noFill/>
          </a:ln>
        </p:spPr>
        <p:txBody>
          <a:bodyPr wrap="square" rtlCol="0">
            <a:spAutoFit/>
          </a:bodyPr>
          <a:lstStyle/>
          <a:p>
            <a:r>
              <a:rPr lang="nl-NL" b="1" dirty="0">
                <a:solidFill>
                  <a:schemeClr val="accent3">
                    <a:lumMod val="50000"/>
                  </a:schemeClr>
                </a:solidFill>
              </a:rPr>
              <a:t>MAART - APRIL 2023</a:t>
            </a:r>
          </a:p>
          <a:p>
            <a:r>
              <a:rPr lang="nl-NL" dirty="0">
                <a:solidFill>
                  <a:schemeClr val="accent3">
                    <a:lumMod val="50000"/>
                  </a:schemeClr>
                </a:solidFill>
              </a:rPr>
              <a:t>Ontvangst van de van blijken van belangstelling </a:t>
            </a:r>
          </a:p>
        </p:txBody>
      </p:sp>
      <p:grpSp>
        <p:nvGrpSpPr>
          <p:cNvPr id="35" name="Groupe 34"/>
          <p:cNvGrpSpPr/>
          <p:nvPr/>
        </p:nvGrpSpPr>
        <p:grpSpPr>
          <a:xfrm>
            <a:off x="3359145" y="3732693"/>
            <a:ext cx="1177118" cy="691185"/>
            <a:chOff x="527" y="393722"/>
            <a:chExt cx="845726" cy="338290"/>
          </a:xfrm>
          <a:solidFill>
            <a:schemeClr val="tx1"/>
          </a:solidFill>
        </p:grpSpPr>
        <p:sp>
          <p:nvSpPr>
            <p:cNvPr id="36" name="Chevron 35"/>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Chevron 4"/>
            <p:cNvSpPr/>
            <p:nvPr/>
          </p:nvSpPr>
          <p:spPr>
            <a:xfrm>
              <a:off x="169672" y="393722"/>
              <a:ext cx="507436" cy="33829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FEBRUARI</a:t>
              </a:r>
            </a:p>
          </p:txBody>
        </p:sp>
      </p:grpSp>
      <p:grpSp>
        <p:nvGrpSpPr>
          <p:cNvPr id="38" name="Groupe 37"/>
          <p:cNvGrpSpPr/>
          <p:nvPr/>
        </p:nvGrpSpPr>
        <p:grpSpPr>
          <a:xfrm>
            <a:off x="4432888" y="3737980"/>
            <a:ext cx="1177118" cy="691185"/>
            <a:chOff x="527" y="393722"/>
            <a:chExt cx="845726" cy="338290"/>
          </a:xfrm>
          <a:solidFill>
            <a:schemeClr val="accent3">
              <a:lumMod val="50000"/>
            </a:schemeClr>
          </a:solidFill>
        </p:grpSpPr>
        <p:sp>
          <p:nvSpPr>
            <p:cNvPr id="39" name="Chevron 38"/>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Chevron 4"/>
            <p:cNvSpPr/>
            <p:nvPr/>
          </p:nvSpPr>
          <p:spPr>
            <a:xfrm>
              <a:off x="256873" y="453943"/>
              <a:ext cx="422729" cy="2062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MAART</a:t>
              </a:r>
            </a:p>
          </p:txBody>
        </p:sp>
      </p:grpSp>
      <p:grpSp>
        <p:nvGrpSpPr>
          <p:cNvPr id="41" name="Groupe 40"/>
          <p:cNvGrpSpPr/>
          <p:nvPr/>
        </p:nvGrpSpPr>
        <p:grpSpPr>
          <a:xfrm>
            <a:off x="7566980" y="3737980"/>
            <a:ext cx="1177118" cy="691185"/>
            <a:chOff x="527" y="393722"/>
            <a:chExt cx="845726" cy="338290"/>
          </a:xfrm>
        </p:grpSpPr>
        <p:sp>
          <p:nvSpPr>
            <p:cNvPr id="42" name="Chevron 41"/>
            <p:cNvSpPr/>
            <p:nvPr/>
          </p:nvSpPr>
          <p:spPr>
            <a:xfrm>
              <a:off x="527" y="393722"/>
              <a:ext cx="845726" cy="338290"/>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Chevron 4"/>
            <p:cNvSpPr/>
            <p:nvPr/>
          </p:nvSpPr>
          <p:spPr>
            <a:xfrm>
              <a:off x="169672" y="393722"/>
              <a:ext cx="507436" cy="338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JUNI</a:t>
              </a:r>
              <a:endParaRPr lang="fr-BE" sz="800" kern="1200" dirty="0"/>
            </a:p>
          </p:txBody>
        </p:sp>
      </p:grpSp>
      <p:grpSp>
        <p:nvGrpSpPr>
          <p:cNvPr id="44" name="Groupe 43"/>
          <p:cNvGrpSpPr/>
          <p:nvPr/>
        </p:nvGrpSpPr>
        <p:grpSpPr>
          <a:xfrm>
            <a:off x="5507414" y="3732693"/>
            <a:ext cx="1177118" cy="691185"/>
            <a:chOff x="527" y="393722"/>
            <a:chExt cx="845726" cy="338290"/>
          </a:xfrm>
          <a:solidFill>
            <a:schemeClr val="tx1"/>
          </a:solidFill>
        </p:grpSpPr>
        <p:sp>
          <p:nvSpPr>
            <p:cNvPr id="45" name="Chevron 44"/>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Chevron 4"/>
            <p:cNvSpPr/>
            <p:nvPr/>
          </p:nvSpPr>
          <p:spPr>
            <a:xfrm>
              <a:off x="256055" y="479974"/>
              <a:ext cx="457692" cy="17096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APRIL	</a:t>
              </a:r>
            </a:p>
          </p:txBody>
        </p:sp>
      </p:grpSp>
      <p:grpSp>
        <p:nvGrpSpPr>
          <p:cNvPr id="47" name="Groupe 46"/>
          <p:cNvGrpSpPr/>
          <p:nvPr/>
        </p:nvGrpSpPr>
        <p:grpSpPr>
          <a:xfrm>
            <a:off x="6542261" y="3737980"/>
            <a:ext cx="1177118" cy="691185"/>
            <a:chOff x="527" y="393722"/>
            <a:chExt cx="845726" cy="338290"/>
          </a:xfrm>
          <a:solidFill>
            <a:schemeClr val="accent5"/>
          </a:solidFill>
        </p:grpSpPr>
        <p:sp>
          <p:nvSpPr>
            <p:cNvPr id="48" name="Chevron 47"/>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Chevron 4"/>
            <p:cNvSpPr/>
            <p:nvPr/>
          </p:nvSpPr>
          <p:spPr>
            <a:xfrm>
              <a:off x="297981" y="443941"/>
              <a:ext cx="351214" cy="2378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MEI</a:t>
              </a:r>
              <a:endParaRPr lang="fr-BE" sz="800" kern="1200" dirty="0"/>
            </a:p>
          </p:txBody>
        </p:sp>
      </p:grpSp>
      <p:grpSp>
        <p:nvGrpSpPr>
          <p:cNvPr id="50" name="Groupe 49"/>
          <p:cNvGrpSpPr/>
          <p:nvPr/>
        </p:nvGrpSpPr>
        <p:grpSpPr>
          <a:xfrm>
            <a:off x="8644922" y="3732693"/>
            <a:ext cx="1177118" cy="691185"/>
            <a:chOff x="-39513" y="393722"/>
            <a:chExt cx="845726" cy="338290"/>
          </a:xfrm>
          <a:solidFill>
            <a:schemeClr val="tx1"/>
          </a:solidFill>
        </p:grpSpPr>
        <p:sp>
          <p:nvSpPr>
            <p:cNvPr id="51" name="Chevron 50"/>
            <p:cNvSpPr/>
            <p:nvPr/>
          </p:nvSpPr>
          <p:spPr>
            <a:xfrm>
              <a:off x="-39513"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Chevron 4"/>
            <p:cNvSpPr/>
            <p:nvPr/>
          </p:nvSpPr>
          <p:spPr>
            <a:xfrm>
              <a:off x="230627" y="469436"/>
              <a:ext cx="404493" cy="1836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JULI</a:t>
              </a:r>
              <a:endParaRPr lang="fr-BE" sz="800" kern="1200" dirty="0"/>
            </a:p>
          </p:txBody>
        </p:sp>
      </p:grpSp>
      <p:grpSp>
        <p:nvGrpSpPr>
          <p:cNvPr id="53" name="Groupe 52"/>
          <p:cNvGrpSpPr/>
          <p:nvPr/>
        </p:nvGrpSpPr>
        <p:grpSpPr>
          <a:xfrm>
            <a:off x="9650212" y="3722909"/>
            <a:ext cx="1177118" cy="691185"/>
            <a:chOff x="-29213" y="393722"/>
            <a:chExt cx="845726" cy="338290"/>
          </a:xfrm>
          <a:solidFill>
            <a:schemeClr val="tx1"/>
          </a:solidFill>
        </p:grpSpPr>
        <p:sp>
          <p:nvSpPr>
            <p:cNvPr id="54" name="Chevron 53"/>
            <p:cNvSpPr/>
            <p:nvPr/>
          </p:nvSpPr>
          <p:spPr>
            <a:xfrm>
              <a:off x="-29213"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Chevron 4"/>
            <p:cNvSpPr/>
            <p:nvPr/>
          </p:nvSpPr>
          <p:spPr>
            <a:xfrm>
              <a:off x="228120" y="474592"/>
              <a:ext cx="382178" cy="1977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AUGUSTUS</a:t>
              </a:r>
              <a:endParaRPr lang="fr-BE" sz="800" kern="1200" dirty="0"/>
            </a:p>
          </p:txBody>
        </p:sp>
      </p:grpSp>
      <p:sp>
        <p:nvSpPr>
          <p:cNvPr id="58" name="Chevron 4"/>
          <p:cNvSpPr/>
          <p:nvPr/>
        </p:nvSpPr>
        <p:spPr>
          <a:xfrm>
            <a:off x="2978715" y="4982904"/>
            <a:ext cx="706271" cy="691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Janvier</a:t>
            </a:r>
          </a:p>
        </p:txBody>
      </p:sp>
      <p:sp>
        <p:nvSpPr>
          <p:cNvPr id="68" name="Chevron 4"/>
          <p:cNvSpPr/>
          <p:nvPr/>
        </p:nvSpPr>
        <p:spPr>
          <a:xfrm>
            <a:off x="11908926" y="4292271"/>
            <a:ext cx="429270" cy="404109"/>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a:t>
            </a:r>
          </a:p>
        </p:txBody>
      </p:sp>
      <p:cxnSp>
        <p:nvCxnSpPr>
          <p:cNvPr id="56" name="Connecteur droit 55">
            <a:extLst>
              <a:ext uri="{FF2B5EF4-FFF2-40B4-BE49-F238E27FC236}">
                <a16:creationId xmlns:a16="http://schemas.microsoft.com/office/drawing/2014/main" id="{B2AF22A7-4FB5-4E98-B716-85C3912B0BC3}"/>
              </a:ext>
            </a:extLst>
          </p:cNvPr>
          <p:cNvCxnSpPr>
            <a:cxnSpLocks/>
          </p:cNvCxnSpPr>
          <p:nvPr/>
        </p:nvCxnSpPr>
        <p:spPr bwMode="auto">
          <a:xfrm>
            <a:off x="8283415" y="2861857"/>
            <a:ext cx="0" cy="82708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ZoneTexte 59">
            <a:extLst>
              <a:ext uri="{FF2B5EF4-FFF2-40B4-BE49-F238E27FC236}">
                <a16:creationId xmlns:a16="http://schemas.microsoft.com/office/drawing/2014/main" id="{4C0ED649-7EC5-4E1E-8CF7-38C79C1E8B38}"/>
              </a:ext>
            </a:extLst>
          </p:cNvPr>
          <p:cNvSpPr txBox="1"/>
          <p:nvPr/>
        </p:nvSpPr>
        <p:spPr>
          <a:xfrm>
            <a:off x="7903816" y="2215526"/>
            <a:ext cx="2084879" cy="646331"/>
          </a:xfrm>
          <a:prstGeom prst="rect">
            <a:avLst/>
          </a:prstGeom>
          <a:noFill/>
          <a:ln>
            <a:noFill/>
          </a:ln>
        </p:spPr>
        <p:txBody>
          <a:bodyPr wrap="square" rtlCol="0">
            <a:spAutoFit/>
          </a:bodyPr>
          <a:lstStyle/>
          <a:p>
            <a:r>
              <a:rPr lang="fr-BE" b="1" dirty="0">
                <a:solidFill>
                  <a:srgbClr val="FF0000"/>
                </a:solidFill>
              </a:rPr>
              <a:t>JUNI 2023</a:t>
            </a:r>
          </a:p>
          <a:p>
            <a:r>
              <a:rPr lang="fr-BE" dirty="0">
                <a:solidFill>
                  <a:srgbClr val="FF0000"/>
                </a:solidFill>
              </a:rPr>
              <a:t>Jury</a:t>
            </a:r>
          </a:p>
        </p:txBody>
      </p:sp>
      <p:cxnSp>
        <p:nvCxnSpPr>
          <p:cNvPr id="61" name="Connecteur droit 60">
            <a:extLst>
              <a:ext uri="{FF2B5EF4-FFF2-40B4-BE49-F238E27FC236}">
                <a16:creationId xmlns:a16="http://schemas.microsoft.com/office/drawing/2014/main" id="{66100933-3E4B-40E7-B556-65265D1300CF}"/>
              </a:ext>
            </a:extLst>
          </p:cNvPr>
          <p:cNvCxnSpPr/>
          <p:nvPr/>
        </p:nvCxnSpPr>
        <p:spPr bwMode="auto">
          <a:xfrm>
            <a:off x="5380582" y="3179106"/>
            <a:ext cx="0" cy="509834"/>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6D282E31-2C73-4106-A466-4F5141118252}"/>
              </a:ext>
            </a:extLst>
          </p:cNvPr>
          <p:cNvSpPr txBox="1"/>
          <p:nvPr/>
        </p:nvSpPr>
        <p:spPr bwMode="auto">
          <a:xfrm>
            <a:off x="6005408" y="2211671"/>
            <a:ext cx="2457579" cy="923330"/>
          </a:xfrm>
          <a:prstGeom prst="rect">
            <a:avLst/>
          </a:prstGeom>
          <a:noFill/>
        </p:spPr>
        <p:txBody>
          <a:bodyPr wrap="square" rtlCol="0">
            <a:spAutoFit/>
          </a:bodyPr>
          <a:lstStyle/>
          <a:p>
            <a:r>
              <a:rPr lang="nl-NL" b="1" dirty="0">
                <a:solidFill>
                  <a:schemeClr val="accent6"/>
                </a:solidFill>
              </a:rPr>
              <a:t>MEI 2023</a:t>
            </a:r>
          </a:p>
          <a:p>
            <a:r>
              <a:rPr lang="nl-NL" dirty="0">
                <a:solidFill>
                  <a:schemeClr val="accent6"/>
                </a:solidFill>
              </a:rPr>
              <a:t>Ontvangst van de kandidaturen </a:t>
            </a:r>
          </a:p>
        </p:txBody>
      </p:sp>
      <p:sp>
        <p:nvSpPr>
          <p:cNvPr id="57" name="TextBox 56">
            <a:extLst>
              <a:ext uri="{FF2B5EF4-FFF2-40B4-BE49-F238E27FC236}">
                <a16:creationId xmlns:a16="http://schemas.microsoft.com/office/drawing/2014/main" id="{AC37DB30-A2C1-447E-87F6-618E2B3C4B63}"/>
              </a:ext>
            </a:extLst>
          </p:cNvPr>
          <p:cNvSpPr txBox="1"/>
          <p:nvPr/>
        </p:nvSpPr>
        <p:spPr>
          <a:xfrm>
            <a:off x="3705567" y="5249857"/>
            <a:ext cx="6098958" cy="369332"/>
          </a:xfrm>
          <a:prstGeom prst="rect">
            <a:avLst/>
          </a:prstGeom>
          <a:noFill/>
        </p:spPr>
        <p:txBody>
          <a:bodyPr wrap="square">
            <a:spAutoFit/>
          </a:bodyPr>
          <a:lstStyle/>
          <a:p>
            <a:pPr algn="ctr"/>
            <a:r>
              <a:rPr lang="fr-BE" dirty="0">
                <a:solidFill>
                  <a:srgbClr val="FA7D28"/>
                </a:solidFill>
              </a:rPr>
              <a:t>De </a:t>
            </a:r>
            <a:r>
              <a:rPr lang="fr-BE" dirty="0" err="1">
                <a:solidFill>
                  <a:srgbClr val="FA7D28"/>
                </a:solidFill>
              </a:rPr>
              <a:t>betrokkenheid</a:t>
            </a:r>
            <a:r>
              <a:rPr lang="fr-BE" dirty="0">
                <a:solidFill>
                  <a:srgbClr val="FA7D28"/>
                </a:solidFill>
              </a:rPr>
              <a:t> van de l’</a:t>
            </a:r>
            <a:r>
              <a:rPr lang="fr-BE" dirty="0" err="1">
                <a:solidFill>
                  <a:srgbClr val="FA7D28"/>
                </a:solidFill>
              </a:rPr>
              <a:t>Alliantie</a:t>
            </a:r>
            <a:r>
              <a:rPr lang="fr-BE" dirty="0">
                <a:solidFill>
                  <a:srgbClr val="FA7D28"/>
                </a:solidFill>
              </a:rPr>
              <a:t> </a:t>
            </a:r>
          </a:p>
        </p:txBody>
      </p:sp>
      <p:cxnSp>
        <p:nvCxnSpPr>
          <p:cNvPr id="59" name="Connecteur droit 7">
            <a:extLst>
              <a:ext uri="{FF2B5EF4-FFF2-40B4-BE49-F238E27FC236}">
                <a16:creationId xmlns:a16="http://schemas.microsoft.com/office/drawing/2014/main" id="{97F6B588-3FB9-41AF-8F13-D8BCD1D03D0C}"/>
              </a:ext>
            </a:extLst>
          </p:cNvPr>
          <p:cNvCxnSpPr/>
          <p:nvPr/>
        </p:nvCxnSpPr>
        <p:spPr bwMode="auto">
          <a:xfrm>
            <a:off x="6726589" y="4691177"/>
            <a:ext cx="0" cy="509834"/>
          </a:xfrm>
          <a:prstGeom prst="line">
            <a:avLst/>
          </a:prstGeom>
          <a:ln w="38100">
            <a:solidFill>
              <a:srgbClr val="FA7D28"/>
            </a:solidFill>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517B1B84-C91E-4CBC-ACE0-A4300DEF75C5}"/>
              </a:ext>
            </a:extLst>
          </p:cNvPr>
          <p:cNvSpPr/>
          <p:nvPr/>
        </p:nvSpPr>
        <p:spPr bwMode="auto">
          <a:xfrm>
            <a:off x="2978716" y="4564577"/>
            <a:ext cx="6908566" cy="45719"/>
          </a:xfrm>
          <a:prstGeom prst="rect">
            <a:avLst/>
          </a:prstGeom>
          <a:solidFill>
            <a:srgbClr val="FA7D28"/>
          </a:solidFill>
          <a:ln>
            <a:solidFill>
              <a:srgbClr val="FA7D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4" name="ZoneTexte 4">
            <a:extLst>
              <a:ext uri="{FF2B5EF4-FFF2-40B4-BE49-F238E27FC236}">
                <a16:creationId xmlns:a16="http://schemas.microsoft.com/office/drawing/2014/main" id="{BC7D5855-CCB2-4EFD-95B6-B3AE664B09F7}"/>
              </a:ext>
            </a:extLst>
          </p:cNvPr>
          <p:cNvSpPr txBox="1"/>
          <p:nvPr/>
        </p:nvSpPr>
        <p:spPr bwMode="auto">
          <a:xfrm>
            <a:off x="9892026" y="4090194"/>
            <a:ext cx="681712" cy="707886"/>
          </a:xfrm>
          <a:prstGeom prst="rect">
            <a:avLst/>
          </a:prstGeom>
          <a:noFill/>
        </p:spPr>
        <p:txBody>
          <a:bodyPr wrap="square" rtlCol="0">
            <a:spAutoFit/>
          </a:bodyPr>
          <a:lstStyle/>
          <a:p>
            <a:r>
              <a:rPr lang="fr-BE" sz="4000" dirty="0">
                <a:solidFill>
                  <a:srgbClr val="FA7D28"/>
                </a:solidFill>
              </a:rPr>
              <a:t>…</a:t>
            </a:r>
          </a:p>
        </p:txBody>
      </p:sp>
      <p:sp>
        <p:nvSpPr>
          <p:cNvPr id="65" name="ZoneTexte 4">
            <a:extLst>
              <a:ext uri="{FF2B5EF4-FFF2-40B4-BE49-F238E27FC236}">
                <a16:creationId xmlns:a16="http://schemas.microsoft.com/office/drawing/2014/main" id="{D9679952-DBD0-44F0-A314-99C9AAF68F01}"/>
              </a:ext>
            </a:extLst>
          </p:cNvPr>
          <p:cNvSpPr txBox="1"/>
          <p:nvPr/>
        </p:nvSpPr>
        <p:spPr bwMode="auto">
          <a:xfrm>
            <a:off x="2410211" y="4082547"/>
            <a:ext cx="681712" cy="707886"/>
          </a:xfrm>
          <a:prstGeom prst="rect">
            <a:avLst/>
          </a:prstGeom>
          <a:noFill/>
        </p:spPr>
        <p:txBody>
          <a:bodyPr wrap="square" rtlCol="0">
            <a:spAutoFit/>
          </a:bodyPr>
          <a:lstStyle/>
          <a:p>
            <a:r>
              <a:rPr lang="fr-BE" sz="4000" dirty="0">
                <a:solidFill>
                  <a:srgbClr val="FA7D28"/>
                </a:solidFill>
              </a:rPr>
              <a:t>…</a:t>
            </a:r>
          </a:p>
        </p:txBody>
      </p:sp>
    </p:spTree>
    <p:extLst>
      <p:ext uri="{BB962C8B-B14F-4D97-AF65-F5344CB8AC3E}">
        <p14:creationId xmlns:p14="http://schemas.microsoft.com/office/powerpoint/2010/main" val="1105628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852925" y="4077072"/>
            <a:ext cx="10486149" cy="2008896"/>
          </a:xfrm>
        </p:spPr>
        <p:txBody>
          <a:bodyPr>
            <a:normAutofit fontScale="90000"/>
          </a:bodyPr>
          <a:lstStyle/>
          <a:p>
            <a:pPr>
              <a:defRPr/>
            </a:pPr>
            <a:r>
              <a:rPr lang="nl-BE" dirty="0"/>
              <a:t>Bedankt!</a:t>
            </a:r>
            <a:br>
              <a:rPr lang="nl-BE" dirty="0"/>
            </a:br>
            <a:r>
              <a:rPr lang="nl-BE" dirty="0"/>
              <a:t>Vragen?</a:t>
            </a:r>
            <a:br>
              <a:rPr lang="nl-BE" dirty="0"/>
            </a:br>
            <a:br>
              <a:rPr lang="nl-BE" dirty="0"/>
            </a:br>
            <a:r>
              <a:rPr lang="nl-BE" dirty="0"/>
              <a:t>				</a:t>
            </a:r>
            <a:endParaRPr lang="nl-BE" sz="4900" dirty="0">
              <a:solidFill>
                <a:schemeClr val="accent2">
                  <a:lumMod val="50000"/>
                </a:schemeClr>
              </a:solidFill>
            </a:endParaRPr>
          </a:p>
        </p:txBody>
      </p:sp>
    </p:spTree>
    <p:extLst>
      <p:ext uri="{BB962C8B-B14F-4D97-AF65-F5344CB8AC3E}">
        <p14:creationId xmlns:p14="http://schemas.microsoft.com/office/powerpoint/2010/main" val="280664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443762" y="1332978"/>
            <a:ext cx="4104456" cy="1505061"/>
          </a:xfrm>
          <a:prstGeom prst="rect">
            <a:avLst/>
          </a:prstGeom>
        </p:spPr>
        <p:txBody>
          <a:bodyPr/>
          <a:lstStyle/>
          <a:p>
            <a:pPr>
              <a:defRPr/>
            </a:pPr>
            <a:r>
              <a:rPr lang="nl-BE" sz="4000" dirty="0"/>
              <a:t>Edition 2022</a:t>
            </a:r>
          </a:p>
        </p:txBody>
      </p:sp>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t>2</a:t>
            </a:fld>
            <a:endParaRPr lang="fr-BE"/>
          </a:p>
        </p:txBody>
      </p:sp>
      <p:cxnSp>
        <p:nvCxnSpPr>
          <p:cNvPr id="8" name="Connecteur droit 7"/>
          <p:cNvCxnSpPr/>
          <p:nvPr/>
        </p:nvCxnSpPr>
        <p:spPr>
          <a:xfrm>
            <a:off x="6528344" y="5160906"/>
            <a:ext cx="0" cy="50983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e 21"/>
          <p:cNvGrpSpPr/>
          <p:nvPr/>
        </p:nvGrpSpPr>
        <p:grpSpPr>
          <a:xfrm>
            <a:off x="1183015" y="4150035"/>
            <a:ext cx="1177118" cy="691185"/>
            <a:chOff x="527" y="393722"/>
            <a:chExt cx="845726" cy="338290"/>
          </a:xfrm>
          <a:solidFill>
            <a:schemeClr val="tx1">
              <a:lumMod val="60000"/>
              <a:lumOff val="40000"/>
            </a:schemeClr>
          </a:solidFill>
        </p:grpSpPr>
        <p:sp>
          <p:nvSpPr>
            <p:cNvPr id="23" name="Chevron 22"/>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Chevron 4"/>
            <p:cNvSpPr/>
            <p:nvPr/>
          </p:nvSpPr>
          <p:spPr>
            <a:xfrm>
              <a:off x="280388" y="467149"/>
              <a:ext cx="393123" cy="1977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MAART</a:t>
              </a:r>
            </a:p>
          </p:txBody>
        </p:sp>
      </p:grpSp>
      <p:cxnSp>
        <p:nvCxnSpPr>
          <p:cNvPr id="25" name="Connecteur droit 24"/>
          <p:cNvCxnSpPr>
            <a:cxnSpLocks/>
          </p:cNvCxnSpPr>
          <p:nvPr/>
        </p:nvCxnSpPr>
        <p:spPr>
          <a:xfrm>
            <a:off x="8172486" y="3542500"/>
            <a:ext cx="0" cy="535693"/>
          </a:xfrm>
          <a:prstGeom prst="line">
            <a:avLst/>
          </a:prstGeom>
          <a:ln w="38100">
            <a:solidFill>
              <a:srgbClr val="23914B"/>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7176120" y="3542500"/>
            <a:ext cx="0" cy="5098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5933923" y="2844008"/>
            <a:ext cx="2338081" cy="646331"/>
          </a:xfrm>
          <a:prstGeom prst="rect">
            <a:avLst/>
          </a:prstGeom>
          <a:noFill/>
        </p:spPr>
        <p:txBody>
          <a:bodyPr wrap="square" rtlCol="0">
            <a:spAutoFit/>
          </a:bodyPr>
          <a:lstStyle/>
          <a:p>
            <a:r>
              <a:rPr lang="nl-NL" dirty="0">
                <a:solidFill>
                  <a:schemeClr val="accent1"/>
                </a:solidFill>
              </a:rPr>
              <a:t>Ontvangst van de kandidaturen (23)</a:t>
            </a:r>
          </a:p>
        </p:txBody>
      </p:sp>
      <p:cxnSp>
        <p:nvCxnSpPr>
          <p:cNvPr id="29" name="Connecteur droit 28"/>
          <p:cNvCxnSpPr/>
          <p:nvPr/>
        </p:nvCxnSpPr>
        <p:spPr>
          <a:xfrm>
            <a:off x="3575720" y="3581510"/>
            <a:ext cx="0" cy="5098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2714879" y="2866516"/>
            <a:ext cx="1341205" cy="646331"/>
          </a:xfrm>
          <a:prstGeom prst="rect">
            <a:avLst/>
          </a:prstGeom>
          <a:noFill/>
        </p:spPr>
        <p:txBody>
          <a:bodyPr wrap="square" rtlCol="0">
            <a:spAutoFit/>
          </a:bodyPr>
          <a:lstStyle/>
          <a:p>
            <a:r>
              <a:rPr lang="nl-BE" dirty="0"/>
              <a:t>Publicatie reglement</a:t>
            </a:r>
          </a:p>
        </p:txBody>
      </p:sp>
      <p:cxnSp>
        <p:nvCxnSpPr>
          <p:cNvPr id="31" name="Connecteur droit 30"/>
          <p:cNvCxnSpPr/>
          <p:nvPr/>
        </p:nvCxnSpPr>
        <p:spPr>
          <a:xfrm>
            <a:off x="4853071" y="3512847"/>
            <a:ext cx="0" cy="5098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3906709" y="2583486"/>
            <a:ext cx="2145079" cy="923330"/>
          </a:xfrm>
          <a:prstGeom prst="rect">
            <a:avLst/>
          </a:prstGeom>
          <a:noFill/>
        </p:spPr>
        <p:txBody>
          <a:bodyPr wrap="square" rtlCol="0">
            <a:spAutoFit/>
          </a:bodyPr>
          <a:lstStyle/>
          <a:p>
            <a:r>
              <a:rPr lang="nl-NL" dirty="0">
                <a:solidFill>
                  <a:schemeClr val="accent3">
                    <a:lumMod val="50000"/>
                  </a:schemeClr>
                </a:solidFill>
              </a:rPr>
              <a:t>Ontvangst van de van blijken van belangstelling (30)</a:t>
            </a:r>
          </a:p>
        </p:txBody>
      </p:sp>
      <p:sp>
        <p:nvSpPr>
          <p:cNvPr id="34" name="ZoneTexte 33"/>
          <p:cNvSpPr txBox="1"/>
          <p:nvPr/>
        </p:nvSpPr>
        <p:spPr bwMode="auto">
          <a:xfrm>
            <a:off x="5425539" y="5670740"/>
            <a:ext cx="2520280" cy="646331"/>
          </a:xfrm>
          <a:prstGeom prst="rect">
            <a:avLst/>
          </a:prstGeom>
          <a:noFill/>
          <a:ln>
            <a:solidFill>
              <a:schemeClr val="accent2">
                <a:lumMod val="75000"/>
              </a:schemeClr>
            </a:solidFill>
          </a:ln>
        </p:spPr>
        <p:txBody>
          <a:bodyPr wrap="square" rtlCol="0">
            <a:spAutoFit/>
          </a:bodyPr>
          <a:lstStyle/>
          <a:p>
            <a:r>
              <a:rPr lang="nl-BE">
                <a:solidFill>
                  <a:schemeClr val="accent2">
                    <a:lumMod val="75000"/>
                  </a:schemeClr>
                </a:solidFill>
              </a:rPr>
              <a:t>Betrokkenheid van de Alliantie</a:t>
            </a:r>
          </a:p>
        </p:txBody>
      </p:sp>
      <p:grpSp>
        <p:nvGrpSpPr>
          <p:cNvPr id="35" name="Groupe 34"/>
          <p:cNvGrpSpPr/>
          <p:nvPr/>
        </p:nvGrpSpPr>
        <p:grpSpPr>
          <a:xfrm>
            <a:off x="2242421" y="4159819"/>
            <a:ext cx="1177118" cy="691185"/>
            <a:chOff x="527" y="393722"/>
            <a:chExt cx="845726" cy="338290"/>
          </a:xfrm>
        </p:grpSpPr>
        <p:sp>
          <p:nvSpPr>
            <p:cNvPr id="36" name="Chevron 35"/>
            <p:cNvSpPr/>
            <p:nvPr/>
          </p:nvSpPr>
          <p:spPr>
            <a:xfrm>
              <a:off x="527" y="393722"/>
              <a:ext cx="845726" cy="338290"/>
            </a:xfrm>
            <a:prstGeom prst="chevron">
              <a:avLst/>
            </a:prstGeom>
            <a:solidFill>
              <a:schemeClr val="tx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Chevron 4"/>
            <p:cNvSpPr/>
            <p:nvPr/>
          </p:nvSpPr>
          <p:spPr>
            <a:xfrm>
              <a:off x="169672" y="393722"/>
              <a:ext cx="507436" cy="338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APRIL</a:t>
              </a:r>
            </a:p>
          </p:txBody>
        </p:sp>
      </p:grpSp>
      <p:grpSp>
        <p:nvGrpSpPr>
          <p:cNvPr id="38" name="Groupe 37"/>
          <p:cNvGrpSpPr/>
          <p:nvPr/>
        </p:nvGrpSpPr>
        <p:grpSpPr>
          <a:xfrm>
            <a:off x="3316164" y="4159819"/>
            <a:ext cx="1177118" cy="691185"/>
            <a:chOff x="527" y="393722"/>
            <a:chExt cx="845726" cy="338290"/>
          </a:xfrm>
          <a:solidFill>
            <a:schemeClr val="accent2">
              <a:lumMod val="75000"/>
            </a:schemeClr>
          </a:solidFill>
        </p:grpSpPr>
        <p:sp>
          <p:nvSpPr>
            <p:cNvPr id="39" name="Chevron 38"/>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Chevron 4"/>
            <p:cNvSpPr/>
            <p:nvPr/>
          </p:nvSpPr>
          <p:spPr>
            <a:xfrm>
              <a:off x="278165" y="453943"/>
              <a:ext cx="370997" cy="2062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MEI</a:t>
              </a:r>
            </a:p>
          </p:txBody>
        </p:sp>
      </p:grpSp>
      <p:grpSp>
        <p:nvGrpSpPr>
          <p:cNvPr id="41" name="Groupe 40"/>
          <p:cNvGrpSpPr/>
          <p:nvPr/>
        </p:nvGrpSpPr>
        <p:grpSpPr>
          <a:xfrm>
            <a:off x="6450256" y="4165106"/>
            <a:ext cx="1177118" cy="691185"/>
            <a:chOff x="527" y="393722"/>
            <a:chExt cx="845726" cy="338290"/>
          </a:xfrm>
        </p:grpSpPr>
        <p:sp>
          <p:nvSpPr>
            <p:cNvPr id="42" name="Chevron 41"/>
            <p:cNvSpPr/>
            <p:nvPr/>
          </p:nvSpPr>
          <p:spPr>
            <a:xfrm>
              <a:off x="527" y="393722"/>
              <a:ext cx="845726" cy="338290"/>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Chevron 4"/>
            <p:cNvSpPr/>
            <p:nvPr/>
          </p:nvSpPr>
          <p:spPr>
            <a:xfrm>
              <a:off x="169672" y="393722"/>
              <a:ext cx="507436" cy="338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AUGUSTUS</a:t>
              </a:r>
            </a:p>
          </p:txBody>
        </p:sp>
      </p:grpSp>
      <p:grpSp>
        <p:nvGrpSpPr>
          <p:cNvPr id="44" name="Groupe 43"/>
          <p:cNvGrpSpPr/>
          <p:nvPr/>
        </p:nvGrpSpPr>
        <p:grpSpPr>
          <a:xfrm>
            <a:off x="4390690" y="4159819"/>
            <a:ext cx="1177118" cy="691185"/>
            <a:chOff x="527" y="393722"/>
            <a:chExt cx="845726" cy="338290"/>
          </a:xfrm>
          <a:solidFill>
            <a:srgbClr val="FFC000"/>
          </a:solidFill>
        </p:grpSpPr>
        <p:sp>
          <p:nvSpPr>
            <p:cNvPr id="45" name="Chevron 44"/>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Chevron 4"/>
            <p:cNvSpPr/>
            <p:nvPr/>
          </p:nvSpPr>
          <p:spPr>
            <a:xfrm>
              <a:off x="256055" y="479974"/>
              <a:ext cx="457692" cy="17096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JUNI</a:t>
              </a:r>
            </a:p>
          </p:txBody>
        </p:sp>
      </p:grpSp>
      <p:grpSp>
        <p:nvGrpSpPr>
          <p:cNvPr id="47" name="Groupe 46"/>
          <p:cNvGrpSpPr/>
          <p:nvPr/>
        </p:nvGrpSpPr>
        <p:grpSpPr>
          <a:xfrm>
            <a:off x="5425537" y="4165106"/>
            <a:ext cx="1177118" cy="691185"/>
            <a:chOff x="527" y="393722"/>
            <a:chExt cx="845726" cy="338290"/>
          </a:xfrm>
          <a:solidFill>
            <a:schemeClr val="tx1">
              <a:lumMod val="60000"/>
              <a:lumOff val="40000"/>
            </a:schemeClr>
          </a:solidFill>
        </p:grpSpPr>
        <p:sp>
          <p:nvSpPr>
            <p:cNvPr id="48" name="Chevron 47"/>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Chevron 4"/>
            <p:cNvSpPr/>
            <p:nvPr/>
          </p:nvSpPr>
          <p:spPr>
            <a:xfrm>
              <a:off x="297981" y="443941"/>
              <a:ext cx="351214" cy="2378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JULI</a:t>
              </a:r>
            </a:p>
          </p:txBody>
        </p:sp>
      </p:grpSp>
      <p:grpSp>
        <p:nvGrpSpPr>
          <p:cNvPr id="50" name="Groupe 49"/>
          <p:cNvGrpSpPr/>
          <p:nvPr/>
        </p:nvGrpSpPr>
        <p:grpSpPr>
          <a:xfrm>
            <a:off x="7528198" y="4159819"/>
            <a:ext cx="1177118" cy="691185"/>
            <a:chOff x="-39513" y="393722"/>
            <a:chExt cx="845726" cy="338290"/>
          </a:xfrm>
          <a:solidFill>
            <a:schemeClr val="accent5"/>
          </a:solidFill>
        </p:grpSpPr>
        <p:sp>
          <p:nvSpPr>
            <p:cNvPr id="51" name="Chevron 50"/>
            <p:cNvSpPr/>
            <p:nvPr/>
          </p:nvSpPr>
          <p:spPr>
            <a:xfrm>
              <a:off x="-39513"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Chevron 4"/>
            <p:cNvSpPr/>
            <p:nvPr/>
          </p:nvSpPr>
          <p:spPr>
            <a:xfrm>
              <a:off x="230627" y="469436"/>
              <a:ext cx="404493" cy="1836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SEPTEMBER</a:t>
              </a:r>
            </a:p>
          </p:txBody>
        </p:sp>
      </p:grpSp>
      <p:grpSp>
        <p:nvGrpSpPr>
          <p:cNvPr id="53" name="Groupe 52"/>
          <p:cNvGrpSpPr/>
          <p:nvPr/>
        </p:nvGrpSpPr>
        <p:grpSpPr>
          <a:xfrm>
            <a:off x="8533488" y="4150035"/>
            <a:ext cx="1177118" cy="691185"/>
            <a:chOff x="-29213" y="393722"/>
            <a:chExt cx="845726" cy="338290"/>
          </a:xfrm>
          <a:solidFill>
            <a:schemeClr val="tx1">
              <a:lumMod val="60000"/>
              <a:lumOff val="40000"/>
            </a:schemeClr>
          </a:solidFill>
        </p:grpSpPr>
        <p:sp>
          <p:nvSpPr>
            <p:cNvPr id="54" name="Chevron 53"/>
            <p:cNvSpPr/>
            <p:nvPr/>
          </p:nvSpPr>
          <p:spPr>
            <a:xfrm>
              <a:off x="-29213"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Chevron 4"/>
            <p:cNvSpPr/>
            <p:nvPr/>
          </p:nvSpPr>
          <p:spPr>
            <a:xfrm>
              <a:off x="228120" y="474592"/>
              <a:ext cx="382178" cy="1977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OKTOBER</a:t>
              </a:r>
            </a:p>
          </p:txBody>
        </p:sp>
      </p:grpSp>
      <p:sp>
        <p:nvSpPr>
          <p:cNvPr id="58" name="Chevron 4"/>
          <p:cNvSpPr/>
          <p:nvPr/>
        </p:nvSpPr>
        <p:spPr>
          <a:xfrm>
            <a:off x="1861991" y="5410030"/>
            <a:ext cx="706271" cy="691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Januari</a:t>
            </a:r>
          </a:p>
        </p:txBody>
      </p:sp>
      <p:sp>
        <p:nvSpPr>
          <p:cNvPr id="62" name="Rectangle 61"/>
          <p:cNvSpPr/>
          <p:nvPr/>
        </p:nvSpPr>
        <p:spPr>
          <a:xfrm>
            <a:off x="4884203" y="5092613"/>
            <a:ext cx="3288283" cy="136587"/>
          </a:xfrm>
          <a:prstGeom prst="rect">
            <a:avLst/>
          </a:prstGeom>
          <a:solidFill>
            <a:schemeClr val="accent2">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63" name="Groupe 62"/>
          <p:cNvGrpSpPr/>
          <p:nvPr/>
        </p:nvGrpSpPr>
        <p:grpSpPr>
          <a:xfrm>
            <a:off x="10774910" y="4147922"/>
            <a:ext cx="1177118" cy="691185"/>
            <a:chOff x="527" y="393722"/>
            <a:chExt cx="845726" cy="338290"/>
          </a:xfrm>
          <a:solidFill>
            <a:schemeClr val="tx1">
              <a:lumMod val="60000"/>
              <a:lumOff val="40000"/>
            </a:schemeClr>
          </a:solidFill>
        </p:grpSpPr>
        <p:sp>
          <p:nvSpPr>
            <p:cNvPr id="64" name="Chevron 63"/>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5" name="Chevron 4"/>
            <p:cNvSpPr/>
            <p:nvPr/>
          </p:nvSpPr>
          <p:spPr>
            <a:xfrm>
              <a:off x="280388" y="467149"/>
              <a:ext cx="393123" cy="1977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dirty="0"/>
                <a:t>2023</a:t>
              </a:r>
            </a:p>
          </p:txBody>
        </p:sp>
      </p:grpSp>
      <p:sp>
        <p:nvSpPr>
          <p:cNvPr id="68" name="Chevron 4"/>
          <p:cNvSpPr/>
          <p:nvPr/>
        </p:nvSpPr>
        <p:spPr>
          <a:xfrm>
            <a:off x="10761030" y="4292271"/>
            <a:ext cx="429270" cy="404109"/>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nl-BE" sz="800"/>
              <a:t>…</a:t>
            </a:r>
          </a:p>
        </p:txBody>
      </p:sp>
      <p:sp>
        <p:nvSpPr>
          <p:cNvPr id="4" name="Rectangle 3"/>
          <p:cNvSpPr/>
          <p:nvPr/>
        </p:nvSpPr>
        <p:spPr>
          <a:xfrm>
            <a:off x="10637219" y="3091824"/>
            <a:ext cx="1814519" cy="369332"/>
          </a:xfrm>
          <a:prstGeom prst="rect">
            <a:avLst/>
          </a:prstGeom>
        </p:spPr>
        <p:txBody>
          <a:bodyPr wrap="square">
            <a:spAutoFit/>
          </a:bodyPr>
          <a:lstStyle/>
          <a:p>
            <a:r>
              <a:rPr lang="nl-BE" dirty="0"/>
              <a:t>Jury 2023 </a:t>
            </a:r>
          </a:p>
        </p:txBody>
      </p:sp>
      <p:cxnSp>
        <p:nvCxnSpPr>
          <p:cNvPr id="69" name="Connecteur droit 68"/>
          <p:cNvCxnSpPr/>
          <p:nvPr/>
        </p:nvCxnSpPr>
        <p:spPr bwMode="auto">
          <a:xfrm>
            <a:off x="11280576" y="3581510"/>
            <a:ext cx="0" cy="5098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p:nvSpPr>
        <p:spPr>
          <a:xfrm>
            <a:off x="9947289" y="3996282"/>
            <a:ext cx="681712" cy="707886"/>
          </a:xfrm>
          <a:prstGeom prst="rect">
            <a:avLst/>
          </a:prstGeom>
          <a:noFill/>
        </p:spPr>
        <p:txBody>
          <a:bodyPr wrap="square" rtlCol="0">
            <a:spAutoFit/>
          </a:bodyPr>
          <a:lstStyle/>
          <a:p>
            <a:r>
              <a:rPr lang="nl-BE" sz="4000"/>
              <a:t>…</a:t>
            </a:r>
          </a:p>
        </p:txBody>
      </p:sp>
      <p:sp>
        <p:nvSpPr>
          <p:cNvPr id="56" name="Rectangle 55">
            <a:extLst>
              <a:ext uri="{FF2B5EF4-FFF2-40B4-BE49-F238E27FC236}">
                <a16:creationId xmlns:a16="http://schemas.microsoft.com/office/drawing/2014/main" id="{ADE1F2F6-B3B6-432F-AD8B-F08BF7F47536}"/>
              </a:ext>
            </a:extLst>
          </p:cNvPr>
          <p:cNvSpPr/>
          <p:nvPr/>
        </p:nvSpPr>
        <p:spPr bwMode="auto">
          <a:xfrm>
            <a:off x="7929627" y="3045151"/>
            <a:ext cx="1814519" cy="369332"/>
          </a:xfrm>
          <a:prstGeom prst="rect">
            <a:avLst/>
          </a:prstGeom>
        </p:spPr>
        <p:txBody>
          <a:bodyPr wrap="square">
            <a:spAutoFit/>
          </a:bodyPr>
          <a:lstStyle/>
          <a:p>
            <a:r>
              <a:rPr lang="nl-BE" b="1" dirty="0">
                <a:solidFill>
                  <a:srgbClr val="23914B"/>
                </a:solidFill>
              </a:rPr>
              <a:t>JURY (7)</a:t>
            </a:r>
          </a:p>
        </p:txBody>
      </p:sp>
    </p:spTree>
    <p:extLst>
      <p:ext uri="{BB962C8B-B14F-4D97-AF65-F5344CB8AC3E}">
        <p14:creationId xmlns:p14="http://schemas.microsoft.com/office/powerpoint/2010/main" val="606233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378458" y="1448454"/>
            <a:ext cx="3229196" cy="1523589"/>
          </a:xfrm>
          <a:prstGeom prst="rect">
            <a:avLst/>
          </a:prstGeom>
        </p:spPr>
        <p:txBody>
          <a:bodyPr/>
          <a:lstStyle/>
          <a:p>
            <a:pPr>
              <a:defRPr/>
            </a:pPr>
            <a:r>
              <a:rPr lang="fr-FR" sz="4000" dirty="0"/>
              <a:t>2023</a:t>
            </a:r>
            <a:br>
              <a:rPr lang="fr-FR" sz="4000" dirty="0"/>
            </a:br>
            <a:r>
              <a:rPr lang="fr-FR" sz="4000" dirty="0"/>
              <a:t>Timing </a:t>
            </a:r>
          </a:p>
        </p:txBody>
      </p:sp>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t>3</a:t>
            </a:fld>
            <a:endParaRPr lang="fr-BE"/>
          </a:p>
        </p:txBody>
      </p:sp>
      <p:grpSp>
        <p:nvGrpSpPr>
          <p:cNvPr id="22" name="Groupe 21"/>
          <p:cNvGrpSpPr/>
          <p:nvPr/>
        </p:nvGrpSpPr>
        <p:grpSpPr>
          <a:xfrm>
            <a:off x="2299739" y="3722909"/>
            <a:ext cx="1177118" cy="691185"/>
            <a:chOff x="527" y="393722"/>
            <a:chExt cx="845726" cy="338290"/>
          </a:xfrm>
          <a:solidFill>
            <a:schemeClr val="tx1"/>
          </a:solidFill>
        </p:grpSpPr>
        <p:sp>
          <p:nvSpPr>
            <p:cNvPr id="23" name="Chevron 22"/>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Chevron 4"/>
            <p:cNvSpPr/>
            <p:nvPr/>
          </p:nvSpPr>
          <p:spPr>
            <a:xfrm>
              <a:off x="280388" y="467149"/>
              <a:ext cx="393123" cy="1977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JANUARI</a:t>
              </a:r>
            </a:p>
          </p:txBody>
        </p:sp>
      </p:grpSp>
      <p:cxnSp>
        <p:nvCxnSpPr>
          <p:cNvPr id="25" name="Connecteur droit 24"/>
          <p:cNvCxnSpPr/>
          <p:nvPr/>
        </p:nvCxnSpPr>
        <p:spPr>
          <a:xfrm>
            <a:off x="6755046" y="3154120"/>
            <a:ext cx="0" cy="509834"/>
          </a:xfrm>
          <a:prstGeom prst="line">
            <a:avLst/>
          </a:prstGeom>
          <a:ln w="38100">
            <a:solidFill>
              <a:srgbClr val="23914B"/>
            </a:solidFill>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3331850" y="2211671"/>
            <a:ext cx="2704730" cy="923330"/>
          </a:xfrm>
          <a:prstGeom prst="rect">
            <a:avLst/>
          </a:prstGeom>
          <a:noFill/>
          <a:ln>
            <a:noFill/>
          </a:ln>
        </p:spPr>
        <p:txBody>
          <a:bodyPr wrap="square" rtlCol="0">
            <a:spAutoFit/>
          </a:bodyPr>
          <a:lstStyle/>
          <a:p>
            <a:r>
              <a:rPr lang="nl-NL" b="1" dirty="0">
                <a:solidFill>
                  <a:schemeClr val="accent3">
                    <a:lumMod val="50000"/>
                  </a:schemeClr>
                </a:solidFill>
              </a:rPr>
              <a:t>MAART - APRIL 2023</a:t>
            </a:r>
          </a:p>
          <a:p>
            <a:r>
              <a:rPr lang="nl-NL" dirty="0">
                <a:solidFill>
                  <a:schemeClr val="accent3">
                    <a:lumMod val="50000"/>
                  </a:schemeClr>
                </a:solidFill>
              </a:rPr>
              <a:t>Ontvangst van de van blijken van belangstelling </a:t>
            </a:r>
          </a:p>
        </p:txBody>
      </p:sp>
      <p:grpSp>
        <p:nvGrpSpPr>
          <p:cNvPr id="35" name="Groupe 34"/>
          <p:cNvGrpSpPr/>
          <p:nvPr/>
        </p:nvGrpSpPr>
        <p:grpSpPr>
          <a:xfrm>
            <a:off x="3359145" y="3732693"/>
            <a:ext cx="1177118" cy="691185"/>
            <a:chOff x="527" y="393722"/>
            <a:chExt cx="845726" cy="338290"/>
          </a:xfrm>
          <a:solidFill>
            <a:schemeClr val="tx1"/>
          </a:solidFill>
        </p:grpSpPr>
        <p:sp>
          <p:nvSpPr>
            <p:cNvPr id="36" name="Chevron 35"/>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Chevron 4"/>
            <p:cNvSpPr/>
            <p:nvPr/>
          </p:nvSpPr>
          <p:spPr>
            <a:xfrm>
              <a:off x="169672" y="393722"/>
              <a:ext cx="507436" cy="33829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FEBRUARI</a:t>
              </a:r>
            </a:p>
          </p:txBody>
        </p:sp>
      </p:grpSp>
      <p:grpSp>
        <p:nvGrpSpPr>
          <p:cNvPr id="38" name="Groupe 37"/>
          <p:cNvGrpSpPr/>
          <p:nvPr/>
        </p:nvGrpSpPr>
        <p:grpSpPr>
          <a:xfrm>
            <a:off x="4432888" y="3737980"/>
            <a:ext cx="1177118" cy="691185"/>
            <a:chOff x="527" y="393722"/>
            <a:chExt cx="845726" cy="338290"/>
          </a:xfrm>
          <a:solidFill>
            <a:schemeClr val="accent3">
              <a:lumMod val="50000"/>
            </a:schemeClr>
          </a:solidFill>
        </p:grpSpPr>
        <p:sp>
          <p:nvSpPr>
            <p:cNvPr id="39" name="Chevron 38"/>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Chevron 4"/>
            <p:cNvSpPr/>
            <p:nvPr/>
          </p:nvSpPr>
          <p:spPr>
            <a:xfrm>
              <a:off x="256873" y="453943"/>
              <a:ext cx="422729" cy="2062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MAART</a:t>
              </a:r>
            </a:p>
          </p:txBody>
        </p:sp>
      </p:grpSp>
      <p:grpSp>
        <p:nvGrpSpPr>
          <p:cNvPr id="41" name="Groupe 40"/>
          <p:cNvGrpSpPr/>
          <p:nvPr/>
        </p:nvGrpSpPr>
        <p:grpSpPr>
          <a:xfrm>
            <a:off x="7566980" y="3737980"/>
            <a:ext cx="1177118" cy="691185"/>
            <a:chOff x="527" y="393722"/>
            <a:chExt cx="845726" cy="338290"/>
          </a:xfrm>
        </p:grpSpPr>
        <p:sp>
          <p:nvSpPr>
            <p:cNvPr id="42" name="Chevron 41"/>
            <p:cNvSpPr/>
            <p:nvPr/>
          </p:nvSpPr>
          <p:spPr>
            <a:xfrm>
              <a:off x="527" y="393722"/>
              <a:ext cx="845726" cy="338290"/>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Chevron 4"/>
            <p:cNvSpPr/>
            <p:nvPr/>
          </p:nvSpPr>
          <p:spPr>
            <a:xfrm>
              <a:off x="169672" y="393722"/>
              <a:ext cx="507436" cy="338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JUNI</a:t>
              </a:r>
              <a:endParaRPr lang="fr-BE" sz="800" kern="1200" dirty="0"/>
            </a:p>
          </p:txBody>
        </p:sp>
      </p:grpSp>
      <p:grpSp>
        <p:nvGrpSpPr>
          <p:cNvPr id="44" name="Groupe 43"/>
          <p:cNvGrpSpPr/>
          <p:nvPr/>
        </p:nvGrpSpPr>
        <p:grpSpPr>
          <a:xfrm>
            <a:off x="5507414" y="3732693"/>
            <a:ext cx="1177118" cy="691185"/>
            <a:chOff x="527" y="393722"/>
            <a:chExt cx="845726" cy="338290"/>
          </a:xfrm>
          <a:solidFill>
            <a:schemeClr val="tx1"/>
          </a:solidFill>
        </p:grpSpPr>
        <p:sp>
          <p:nvSpPr>
            <p:cNvPr id="45" name="Chevron 44"/>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Chevron 4"/>
            <p:cNvSpPr/>
            <p:nvPr/>
          </p:nvSpPr>
          <p:spPr>
            <a:xfrm>
              <a:off x="256055" y="479974"/>
              <a:ext cx="457692" cy="17096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APRIL	</a:t>
              </a:r>
            </a:p>
          </p:txBody>
        </p:sp>
      </p:grpSp>
      <p:grpSp>
        <p:nvGrpSpPr>
          <p:cNvPr id="47" name="Groupe 46"/>
          <p:cNvGrpSpPr/>
          <p:nvPr/>
        </p:nvGrpSpPr>
        <p:grpSpPr>
          <a:xfrm>
            <a:off x="6542261" y="3737980"/>
            <a:ext cx="1177118" cy="691185"/>
            <a:chOff x="527" y="393722"/>
            <a:chExt cx="845726" cy="338290"/>
          </a:xfrm>
          <a:solidFill>
            <a:schemeClr val="accent5"/>
          </a:solidFill>
        </p:grpSpPr>
        <p:sp>
          <p:nvSpPr>
            <p:cNvPr id="48" name="Chevron 47"/>
            <p:cNvSpPr/>
            <p:nvPr/>
          </p:nvSpPr>
          <p:spPr>
            <a:xfrm>
              <a:off x="527"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Chevron 4"/>
            <p:cNvSpPr/>
            <p:nvPr/>
          </p:nvSpPr>
          <p:spPr>
            <a:xfrm>
              <a:off x="297981" y="443941"/>
              <a:ext cx="351214" cy="2378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MEI</a:t>
              </a:r>
              <a:endParaRPr lang="fr-BE" sz="800" kern="1200" dirty="0"/>
            </a:p>
          </p:txBody>
        </p:sp>
      </p:grpSp>
      <p:grpSp>
        <p:nvGrpSpPr>
          <p:cNvPr id="50" name="Groupe 49"/>
          <p:cNvGrpSpPr/>
          <p:nvPr/>
        </p:nvGrpSpPr>
        <p:grpSpPr>
          <a:xfrm>
            <a:off x="8644922" y="3732693"/>
            <a:ext cx="1177118" cy="691185"/>
            <a:chOff x="-39513" y="393722"/>
            <a:chExt cx="845726" cy="338290"/>
          </a:xfrm>
          <a:solidFill>
            <a:schemeClr val="tx1"/>
          </a:solidFill>
        </p:grpSpPr>
        <p:sp>
          <p:nvSpPr>
            <p:cNvPr id="51" name="Chevron 50"/>
            <p:cNvSpPr/>
            <p:nvPr/>
          </p:nvSpPr>
          <p:spPr>
            <a:xfrm>
              <a:off x="-39513"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Chevron 4"/>
            <p:cNvSpPr/>
            <p:nvPr/>
          </p:nvSpPr>
          <p:spPr>
            <a:xfrm>
              <a:off x="230627" y="469436"/>
              <a:ext cx="404493" cy="1836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JULI</a:t>
              </a:r>
              <a:endParaRPr lang="fr-BE" sz="800" kern="1200" dirty="0"/>
            </a:p>
          </p:txBody>
        </p:sp>
      </p:grpSp>
      <p:grpSp>
        <p:nvGrpSpPr>
          <p:cNvPr id="53" name="Groupe 52"/>
          <p:cNvGrpSpPr/>
          <p:nvPr/>
        </p:nvGrpSpPr>
        <p:grpSpPr>
          <a:xfrm>
            <a:off x="9650212" y="3722909"/>
            <a:ext cx="1177118" cy="691185"/>
            <a:chOff x="-29213" y="393722"/>
            <a:chExt cx="845726" cy="338290"/>
          </a:xfrm>
          <a:solidFill>
            <a:schemeClr val="tx1"/>
          </a:solidFill>
        </p:grpSpPr>
        <p:sp>
          <p:nvSpPr>
            <p:cNvPr id="54" name="Chevron 53"/>
            <p:cNvSpPr/>
            <p:nvPr/>
          </p:nvSpPr>
          <p:spPr>
            <a:xfrm>
              <a:off x="-29213" y="393722"/>
              <a:ext cx="845726" cy="33829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Chevron 4"/>
            <p:cNvSpPr/>
            <p:nvPr/>
          </p:nvSpPr>
          <p:spPr>
            <a:xfrm>
              <a:off x="228120" y="474592"/>
              <a:ext cx="382178" cy="19778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dirty="0"/>
                <a:t>AUGUSTUS</a:t>
              </a:r>
              <a:endParaRPr lang="fr-BE" sz="800" kern="1200" dirty="0"/>
            </a:p>
          </p:txBody>
        </p:sp>
      </p:grpSp>
      <p:sp>
        <p:nvSpPr>
          <p:cNvPr id="58" name="Chevron 4"/>
          <p:cNvSpPr/>
          <p:nvPr/>
        </p:nvSpPr>
        <p:spPr>
          <a:xfrm>
            <a:off x="2978715" y="4982904"/>
            <a:ext cx="706271" cy="691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Janvier</a:t>
            </a:r>
          </a:p>
        </p:txBody>
      </p:sp>
      <p:sp>
        <p:nvSpPr>
          <p:cNvPr id="68" name="Chevron 4"/>
          <p:cNvSpPr/>
          <p:nvPr/>
        </p:nvSpPr>
        <p:spPr>
          <a:xfrm>
            <a:off x="11908926" y="4292271"/>
            <a:ext cx="429270" cy="404109"/>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a:t>…</a:t>
            </a:r>
          </a:p>
        </p:txBody>
      </p:sp>
      <p:cxnSp>
        <p:nvCxnSpPr>
          <p:cNvPr id="56" name="Connecteur droit 55">
            <a:extLst>
              <a:ext uri="{FF2B5EF4-FFF2-40B4-BE49-F238E27FC236}">
                <a16:creationId xmlns:a16="http://schemas.microsoft.com/office/drawing/2014/main" id="{B2AF22A7-4FB5-4E98-B716-85C3912B0BC3}"/>
              </a:ext>
            </a:extLst>
          </p:cNvPr>
          <p:cNvCxnSpPr>
            <a:cxnSpLocks/>
          </p:cNvCxnSpPr>
          <p:nvPr/>
        </p:nvCxnSpPr>
        <p:spPr bwMode="auto">
          <a:xfrm>
            <a:off x="8283415" y="2861857"/>
            <a:ext cx="0" cy="82708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ZoneTexte 59">
            <a:extLst>
              <a:ext uri="{FF2B5EF4-FFF2-40B4-BE49-F238E27FC236}">
                <a16:creationId xmlns:a16="http://schemas.microsoft.com/office/drawing/2014/main" id="{4C0ED649-7EC5-4E1E-8CF7-38C79C1E8B38}"/>
              </a:ext>
            </a:extLst>
          </p:cNvPr>
          <p:cNvSpPr txBox="1"/>
          <p:nvPr/>
        </p:nvSpPr>
        <p:spPr>
          <a:xfrm>
            <a:off x="7903816" y="2215526"/>
            <a:ext cx="2084879" cy="646331"/>
          </a:xfrm>
          <a:prstGeom prst="rect">
            <a:avLst/>
          </a:prstGeom>
          <a:noFill/>
          <a:ln>
            <a:noFill/>
          </a:ln>
        </p:spPr>
        <p:txBody>
          <a:bodyPr wrap="square" rtlCol="0">
            <a:spAutoFit/>
          </a:bodyPr>
          <a:lstStyle/>
          <a:p>
            <a:r>
              <a:rPr lang="fr-BE" b="1" dirty="0">
                <a:solidFill>
                  <a:srgbClr val="FF0000"/>
                </a:solidFill>
              </a:rPr>
              <a:t>JUNI 2023</a:t>
            </a:r>
          </a:p>
          <a:p>
            <a:r>
              <a:rPr lang="fr-BE" dirty="0">
                <a:solidFill>
                  <a:srgbClr val="FF0000"/>
                </a:solidFill>
              </a:rPr>
              <a:t>Jury</a:t>
            </a:r>
          </a:p>
        </p:txBody>
      </p:sp>
      <p:cxnSp>
        <p:nvCxnSpPr>
          <p:cNvPr id="61" name="Connecteur droit 60">
            <a:extLst>
              <a:ext uri="{FF2B5EF4-FFF2-40B4-BE49-F238E27FC236}">
                <a16:creationId xmlns:a16="http://schemas.microsoft.com/office/drawing/2014/main" id="{66100933-3E4B-40E7-B556-65265D1300CF}"/>
              </a:ext>
            </a:extLst>
          </p:cNvPr>
          <p:cNvCxnSpPr/>
          <p:nvPr/>
        </p:nvCxnSpPr>
        <p:spPr bwMode="auto">
          <a:xfrm>
            <a:off x="5380582" y="3179106"/>
            <a:ext cx="0" cy="509834"/>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6D282E31-2C73-4106-A466-4F5141118252}"/>
              </a:ext>
            </a:extLst>
          </p:cNvPr>
          <p:cNvSpPr txBox="1"/>
          <p:nvPr/>
        </p:nvSpPr>
        <p:spPr bwMode="auto">
          <a:xfrm>
            <a:off x="6005408" y="2211671"/>
            <a:ext cx="2457579" cy="923330"/>
          </a:xfrm>
          <a:prstGeom prst="rect">
            <a:avLst/>
          </a:prstGeom>
          <a:noFill/>
        </p:spPr>
        <p:txBody>
          <a:bodyPr wrap="square" rtlCol="0">
            <a:spAutoFit/>
          </a:bodyPr>
          <a:lstStyle/>
          <a:p>
            <a:r>
              <a:rPr lang="nl-NL" b="1" dirty="0">
                <a:solidFill>
                  <a:schemeClr val="accent6"/>
                </a:solidFill>
              </a:rPr>
              <a:t>MEI 2023</a:t>
            </a:r>
          </a:p>
          <a:p>
            <a:r>
              <a:rPr lang="nl-NL" dirty="0">
                <a:solidFill>
                  <a:schemeClr val="accent6"/>
                </a:solidFill>
              </a:rPr>
              <a:t>Ontvangst van de kandidaturen </a:t>
            </a:r>
          </a:p>
        </p:txBody>
      </p:sp>
      <p:sp>
        <p:nvSpPr>
          <p:cNvPr id="57" name="TextBox 56">
            <a:extLst>
              <a:ext uri="{FF2B5EF4-FFF2-40B4-BE49-F238E27FC236}">
                <a16:creationId xmlns:a16="http://schemas.microsoft.com/office/drawing/2014/main" id="{AC37DB30-A2C1-447E-87F6-618E2B3C4B63}"/>
              </a:ext>
            </a:extLst>
          </p:cNvPr>
          <p:cNvSpPr txBox="1"/>
          <p:nvPr/>
        </p:nvSpPr>
        <p:spPr>
          <a:xfrm>
            <a:off x="3705567" y="5249857"/>
            <a:ext cx="6098958" cy="369332"/>
          </a:xfrm>
          <a:prstGeom prst="rect">
            <a:avLst/>
          </a:prstGeom>
          <a:noFill/>
        </p:spPr>
        <p:txBody>
          <a:bodyPr wrap="square">
            <a:spAutoFit/>
          </a:bodyPr>
          <a:lstStyle/>
          <a:p>
            <a:pPr algn="ctr"/>
            <a:r>
              <a:rPr lang="fr-BE" dirty="0">
                <a:solidFill>
                  <a:srgbClr val="FA7D28"/>
                </a:solidFill>
              </a:rPr>
              <a:t>De </a:t>
            </a:r>
            <a:r>
              <a:rPr lang="fr-BE" dirty="0" err="1">
                <a:solidFill>
                  <a:srgbClr val="FA7D28"/>
                </a:solidFill>
              </a:rPr>
              <a:t>betrokkenheid</a:t>
            </a:r>
            <a:r>
              <a:rPr lang="fr-BE" dirty="0">
                <a:solidFill>
                  <a:srgbClr val="FA7D28"/>
                </a:solidFill>
              </a:rPr>
              <a:t> van de l’</a:t>
            </a:r>
            <a:r>
              <a:rPr lang="fr-BE" dirty="0" err="1">
                <a:solidFill>
                  <a:srgbClr val="FA7D28"/>
                </a:solidFill>
              </a:rPr>
              <a:t>Alliantie</a:t>
            </a:r>
            <a:r>
              <a:rPr lang="fr-BE" dirty="0">
                <a:solidFill>
                  <a:srgbClr val="FA7D28"/>
                </a:solidFill>
              </a:rPr>
              <a:t> </a:t>
            </a:r>
          </a:p>
        </p:txBody>
      </p:sp>
      <p:cxnSp>
        <p:nvCxnSpPr>
          <p:cNvPr id="59" name="Connecteur droit 7">
            <a:extLst>
              <a:ext uri="{FF2B5EF4-FFF2-40B4-BE49-F238E27FC236}">
                <a16:creationId xmlns:a16="http://schemas.microsoft.com/office/drawing/2014/main" id="{97F6B588-3FB9-41AF-8F13-D8BCD1D03D0C}"/>
              </a:ext>
            </a:extLst>
          </p:cNvPr>
          <p:cNvCxnSpPr/>
          <p:nvPr/>
        </p:nvCxnSpPr>
        <p:spPr bwMode="auto">
          <a:xfrm>
            <a:off x="6726589" y="4691177"/>
            <a:ext cx="0" cy="509834"/>
          </a:xfrm>
          <a:prstGeom prst="line">
            <a:avLst/>
          </a:prstGeom>
          <a:ln w="38100">
            <a:solidFill>
              <a:srgbClr val="FA7D28"/>
            </a:solidFill>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517B1B84-C91E-4CBC-ACE0-A4300DEF75C5}"/>
              </a:ext>
            </a:extLst>
          </p:cNvPr>
          <p:cNvSpPr/>
          <p:nvPr/>
        </p:nvSpPr>
        <p:spPr bwMode="auto">
          <a:xfrm>
            <a:off x="2978716" y="4564577"/>
            <a:ext cx="6908566" cy="45719"/>
          </a:xfrm>
          <a:prstGeom prst="rect">
            <a:avLst/>
          </a:prstGeom>
          <a:solidFill>
            <a:srgbClr val="FA7D28"/>
          </a:solidFill>
          <a:ln>
            <a:solidFill>
              <a:srgbClr val="FA7D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4" name="ZoneTexte 4">
            <a:extLst>
              <a:ext uri="{FF2B5EF4-FFF2-40B4-BE49-F238E27FC236}">
                <a16:creationId xmlns:a16="http://schemas.microsoft.com/office/drawing/2014/main" id="{BC7D5855-CCB2-4EFD-95B6-B3AE664B09F7}"/>
              </a:ext>
            </a:extLst>
          </p:cNvPr>
          <p:cNvSpPr txBox="1"/>
          <p:nvPr/>
        </p:nvSpPr>
        <p:spPr bwMode="auto">
          <a:xfrm>
            <a:off x="9892026" y="4090194"/>
            <a:ext cx="681712" cy="707886"/>
          </a:xfrm>
          <a:prstGeom prst="rect">
            <a:avLst/>
          </a:prstGeom>
          <a:noFill/>
        </p:spPr>
        <p:txBody>
          <a:bodyPr wrap="square" rtlCol="0">
            <a:spAutoFit/>
          </a:bodyPr>
          <a:lstStyle/>
          <a:p>
            <a:r>
              <a:rPr lang="fr-BE" sz="4000" dirty="0">
                <a:solidFill>
                  <a:srgbClr val="FA7D28"/>
                </a:solidFill>
              </a:rPr>
              <a:t>…</a:t>
            </a:r>
          </a:p>
        </p:txBody>
      </p:sp>
      <p:sp>
        <p:nvSpPr>
          <p:cNvPr id="65" name="ZoneTexte 4">
            <a:extLst>
              <a:ext uri="{FF2B5EF4-FFF2-40B4-BE49-F238E27FC236}">
                <a16:creationId xmlns:a16="http://schemas.microsoft.com/office/drawing/2014/main" id="{D9679952-DBD0-44F0-A314-99C9AAF68F01}"/>
              </a:ext>
            </a:extLst>
          </p:cNvPr>
          <p:cNvSpPr txBox="1"/>
          <p:nvPr/>
        </p:nvSpPr>
        <p:spPr bwMode="auto">
          <a:xfrm>
            <a:off x="2410211" y="4082547"/>
            <a:ext cx="681712" cy="707886"/>
          </a:xfrm>
          <a:prstGeom prst="rect">
            <a:avLst/>
          </a:prstGeom>
          <a:noFill/>
        </p:spPr>
        <p:txBody>
          <a:bodyPr wrap="square" rtlCol="0">
            <a:spAutoFit/>
          </a:bodyPr>
          <a:lstStyle/>
          <a:p>
            <a:r>
              <a:rPr lang="fr-BE" sz="4000" dirty="0">
                <a:solidFill>
                  <a:srgbClr val="FA7D28"/>
                </a:solidFill>
              </a:rPr>
              <a:t>…</a:t>
            </a:r>
          </a:p>
        </p:txBody>
      </p:sp>
    </p:spTree>
    <p:extLst>
      <p:ext uri="{BB962C8B-B14F-4D97-AF65-F5344CB8AC3E}">
        <p14:creationId xmlns:p14="http://schemas.microsoft.com/office/powerpoint/2010/main" val="104735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19336" y="476672"/>
            <a:ext cx="4032448" cy="3240360"/>
          </a:xfrm>
          <a:prstGeom prst="rect">
            <a:avLst/>
          </a:prstGeom>
        </p:spPr>
        <p:txBody>
          <a:bodyPr/>
          <a:lstStyle/>
          <a:p>
            <a:pPr>
              <a:defRPr/>
            </a:pPr>
            <a:r>
              <a:rPr lang="nl-BE" sz="4000" dirty="0"/>
              <a:t>Selectiecriteria</a:t>
            </a:r>
          </a:p>
        </p:txBody>
      </p:sp>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4</a:t>
            </a:fld>
            <a:endParaRPr lang="fr-BE">
              <a:solidFill>
                <a:srgbClr val="0900BD"/>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856160840"/>
              </p:ext>
            </p:extLst>
          </p:nvPr>
        </p:nvGraphicFramePr>
        <p:xfrm>
          <a:off x="4015656" y="682085"/>
          <a:ext cx="7992888" cy="5204499"/>
        </p:xfrm>
        <a:graphic>
          <a:graphicData uri="http://schemas.openxmlformats.org/drawingml/2006/table">
            <a:tbl>
              <a:tblPr firstRow="1" bandRow="1">
                <a:tableStyleId>{93296810-A885-4BE3-A3E7-6D5BEEA58F35}</a:tableStyleId>
              </a:tblPr>
              <a:tblGrid>
                <a:gridCol w="1224136">
                  <a:extLst>
                    <a:ext uri="{9D8B030D-6E8A-4147-A177-3AD203B41FA5}">
                      <a16:colId xmlns:a16="http://schemas.microsoft.com/office/drawing/2014/main" val="20000"/>
                    </a:ext>
                  </a:extLst>
                </a:gridCol>
                <a:gridCol w="6768752">
                  <a:extLst>
                    <a:ext uri="{9D8B030D-6E8A-4147-A177-3AD203B41FA5}">
                      <a16:colId xmlns:a16="http://schemas.microsoft.com/office/drawing/2014/main" val="20001"/>
                    </a:ext>
                  </a:extLst>
                </a:gridCol>
              </a:tblGrid>
              <a:tr h="742986">
                <a:tc>
                  <a:txBody>
                    <a:bodyPr/>
                    <a:lstStyle/>
                    <a:p>
                      <a:r>
                        <a:rPr lang="nl-BE" sz="1600" b="0">
                          <a:solidFill>
                            <a:schemeClr val="accent2">
                              <a:lumMod val="50000"/>
                            </a:schemeClr>
                          </a:solidFill>
                        </a:rPr>
                        <a:t>Criterium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i="1" dirty="0">
                          <a:solidFill>
                            <a:schemeClr val="dk1"/>
                          </a:solidFill>
                          <a:effectLst/>
                          <a:latin typeface="+mn-lt"/>
                          <a:ea typeface="+mn-ea"/>
                          <a:cs typeface="+mn-cs"/>
                        </a:rPr>
                        <a:t>RENOLUTION-strategie en innoverend karakter</a:t>
                      </a:r>
                    </a:p>
                    <a:p>
                      <a:pPr marL="0" marR="0" lvl="0" indent="0" algn="l" defTabSz="914400" rtl="0" eaLnBrk="1" fontAlgn="auto" latinLnBrk="0" hangingPunct="1">
                        <a:lnSpc>
                          <a:spcPct val="100000"/>
                        </a:lnSpc>
                        <a:spcBef>
                          <a:spcPts val="0"/>
                        </a:spcBef>
                        <a:spcAft>
                          <a:spcPts val="0"/>
                        </a:spcAft>
                        <a:buClrTx/>
                        <a:buSzTx/>
                        <a:buFontTx/>
                        <a:buNone/>
                        <a:tabLst/>
                        <a:defRPr/>
                      </a:pPr>
                      <a:r>
                        <a:rPr lang="nl-BE" sz="1800" b="0" i="0" dirty="0">
                          <a:solidFill>
                            <a:schemeClr val="accent6">
                              <a:lumMod val="50000"/>
                            </a:schemeClr>
                          </a:solidFill>
                          <a:effectLst/>
                          <a:latin typeface="+mn-lt"/>
                          <a:ea typeface="+mn-ea"/>
                          <a:cs typeface="+mn-cs"/>
                        </a:rPr>
                        <a:t>34 Actiefiches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382394">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nl-BE" sz="1600" b="0">
                          <a:solidFill>
                            <a:schemeClr val="accent2">
                              <a:lumMod val="50000"/>
                            </a:schemeClr>
                          </a:solidFill>
                        </a:rPr>
                        <a:t>Criterium 2</a:t>
                      </a:r>
                    </a:p>
                    <a:p>
                      <a:endParaRPr lang="fr-BE" sz="160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b="1" i="1" dirty="0">
                          <a:solidFill>
                            <a:schemeClr val="dk1"/>
                          </a:solidFill>
                          <a:effectLst/>
                          <a:latin typeface="+mn-lt"/>
                          <a:ea typeface="+mn-ea"/>
                          <a:cs typeface="+mn-cs"/>
                        </a:rPr>
                        <a:t>Wegnemen van belemmeringen voor de duurzame en circulaire renovatie van Brusselse gebouwen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nl-BE" sz="1600" b="0" i="0" dirty="0">
                          <a:solidFill>
                            <a:schemeClr val="tx1"/>
                          </a:solidFill>
                          <a:effectLst/>
                          <a:latin typeface="+mn-lt"/>
                          <a:ea typeface="+mn-ea"/>
                          <a:cs typeface="+mn-cs"/>
                        </a:rPr>
                        <a:t>Hulpmiddel voor</a:t>
                      </a:r>
                      <a:r>
                        <a:rPr lang="nl-BE" sz="1600" b="0" i="0" baseline="0" dirty="0">
                          <a:solidFill>
                            <a:schemeClr val="tx1"/>
                          </a:solidFill>
                          <a:effectLst/>
                          <a:latin typeface="+mn-lt"/>
                          <a:ea typeface="+mn-ea"/>
                          <a:cs typeface="+mn-cs"/>
                        </a:rPr>
                        <a:t> professionals in de renovatie-/bouwsector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nl-BE" sz="1600" b="0" i="0" baseline="0" dirty="0">
                          <a:solidFill>
                            <a:schemeClr val="tx1"/>
                          </a:solidFill>
                          <a:effectLst/>
                          <a:latin typeface="+mn-lt"/>
                          <a:ea typeface="+mn-ea"/>
                          <a:cs typeface="+mn-cs"/>
                        </a:rPr>
                        <a:t>Hulpmiddel voor particulieren, vzw’s, instellingen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75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nl-BE" sz="1600" b="0">
                          <a:solidFill>
                            <a:schemeClr val="accent2">
                              <a:lumMod val="50000"/>
                            </a:schemeClr>
                          </a:solidFill>
                        </a:rPr>
                        <a:t>Criterium 3</a:t>
                      </a:r>
                    </a:p>
                    <a:p>
                      <a:endParaRPr lang="fr-BE" sz="160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nl-BE" sz="1800" b="1" i="1" dirty="0">
                          <a:solidFill>
                            <a:schemeClr val="dk1"/>
                          </a:solidFill>
                          <a:effectLst/>
                          <a:latin typeface="+mn-lt"/>
                          <a:ea typeface="+mn-ea"/>
                          <a:cs typeface="+mn-cs"/>
                        </a:rPr>
                        <a:t>Te produceren deliverables/op het eind van het project geproduceerde deliverables </a:t>
                      </a:r>
                    </a:p>
                    <a:p>
                      <a:pPr marL="0" marR="0" lvl="0" indent="0" algn="l" defTabSz="914400" eaLnBrk="1" fontAlgn="auto" latinLnBrk="0" hangingPunct="1">
                        <a:lnSpc>
                          <a:spcPct val="100000"/>
                        </a:lnSpc>
                        <a:spcBef>
                          <a:spcPts val="0"/>
                        </a:spcBef>
                        <a:spcAft>
                          <a:spcPts val="0"/>
                        </a:spcAft>
                        <a:buClrTx/>
                        <a:buSzTx/>
                        <a:buFontTx/>
                        <a:buNone/>
                        <a:tabLst/>
                        <a:defRPr/>
                      </a:pPr>
                      <a:r>
                        <a:rPr lang="fr-BE" b="0" dirty="0">
                          <a:solidFill>
                            <a:srgbClr val="FF0000"/>
                          </a:solidFill>
                          <a:latin typeface="-apple-system"/>
                        </a:rPr>
                        <a:t>TESTING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01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b="0">
                          <a:solidFill>
                            <a:schemeClr val="accent2">
                              <a:lumMod val="50000"/>
                            </a:schemeClr>
                          </a:solidFill>
                        </a:rPr>
                        <a:t>Criterium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60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nl-BE" sz="1800" b="1" i="1" dirty="0" err="1">
                          <a:solidFill>
                            <a:schemeClr val="dk1"/>
                          </a:solidFill>
                          <a:effectLst/>
                          <a:latin typeface="+mn-lt"/>
                          <a:ea typeface="+mn-ea"/>
                          <a:cs typeface="+mn-cs"/>
                        </a:rPr>
                        <a:t>Totentieel</a:t>
                      </a:r>
                      <a:r>
                        <a:rPr lang="nl-BE" sz="1800" b="1" i="1" dirty="0">
                          <a:solidFill>
                            <a:schemeClr val="dk1"/>
                          </a:solidFill>
                          <a:effectLst/>
                          <a:latin typeface="+mn-lt"/>
                          <a:ea typeface="+mn-ea"/>
                          <a:cs typeface="+mn-cs"/>
                        </a:rPr>
                        <a:t> voor verdere uitrol op grotere schaal</a:t>
                      </a:r>
                    </a:p>
                    <a:p>
                      <a:pPr marL="0" marR="0" lvl="0" indent="0" algn="l" defTabSz="914400" eaLnBrk="1" fontAlgn="auto" latinLnBrk="0" hangingPunct="1">
                        <a:lnSpc>
                          <a:spcPct val="100000"/>
                        </a:lnSpc>
                        <a:spcBef>
                          <a:spcPts val="0"/>
                        </a:spcBef>
                        <a:spcAft>
                          <a:spcPts val="0"/>
                        </a:spcAft>
                        <a:buClrTx/>
                        <a:buSzTx/>
                        <a:buFontTx/>
                        <a:buNone/>
                        <a:tabLst/>
                        <a:defRPr/>
                      </a:pPr>
                      <a:r>
                        <a:rPr lang="nl-BE" sz="1800" b="0" i="0" strike="sngStrike" dirty="0" err="1">
                          <a:solidFill>
                            <a:srgbClr val="FF0000"/>
                          </a:solidFill>
                          <a:effectLst/>
                          <a:latin typeface="+mn-lt"/>
                          <a:ea typeface="+mn-ea"/>
                          <a:cs typeface="+mn-cs"/>
                        </a:rPr>
                        <a:t>Commerciele</a:t>
                      </a:r>
                      <a:r>
                        <a:rPr lang="nl-BE" sz="1800" b="0" i="0" strike="sngStrike" dirty="0">
                          <a:solidFill>
                            <a:srgbClr val="FF0000"/>
                          </a:solidFill>
                          <a:effectLst/>
                          <a:latin typeface="+mn-lt"/>
                          <a:ea typeface="+mn-ea"/>
                          <a:cs typeface="+mn-cs"/>
                        </a:rPr>
                        <a:t> </a:t>
                      </a:r>
                      <a:r>
                        <a:rPr lang="nl-BE" sz="1800" b="0" i="0" strike="sngStrike" dirty="0" err="1">
                          <a:solidFill>
                            <a:srgbClr val="FF0000"/>
                          </a:solidFill>
                          <a:effectLst/>
                          <a:latin typeface="+mn-lt"/>
                          <a:ea typeface="+mn-ea"/>
                          <a:cs typeface="+mn-cs"/>
                        </a:rPr>
                        <a:t>Ontwikelling</a:t>
                      </a:r>
                      <a:endParaRPr lang="nl-BE" sz="1800" b="0" i="0" dirty="0">
                        <a:solidFill>
                          <a:srgbClr val="FF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75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b="0" dirty="0">
                          <a:solidFill>
                            <a:schemeClr val="accent2">
                              <a:lumMod val="50000"/>
                            </a:schemeClr>
                          </a:solidFill>
                        </a:rPr>
                        <a:t>Criterium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600"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nl-BE" sz="1800" b="1" i="1" dirty="0">
                          <a:solidFill>
                            <a:schemeClr val="dk1"/>
                          </a:solidFill>
                          <a:effectLst/>
                          <a:latin typeface="+mn-lt"/>
                          <a:ea typeface="+mn-ea"/>
                          <a:cs typeface="+mn-cs"/>
                        </a:rPr>
                        <a:t>Technische en financiële haalbaarheid</a:t>
                      </a:r>
                    </a:p>
                    <a:p>
                      <a:r>
                        <a:rPr lang="nl-BE" dirty="0">
                          <a:solidFill>
                            <a:schemeClr val="accent6">
                              <a:lumMod val="50000"/>
                            </a:schemeClr>
                          </a:solidFill>
                        </a:rPr>
                        <a:t>Er worden twee projectcategorieën gedefinieerd: </a:t>
                      </a:r>
                    </a:p>
                    <a:p>
                      <a:pPr marL="285750" indent="-285750">
                        <a:buFontTx/>
                        <a:buChar char="-"/>
                      </a:pPr>
                      <a:r>
                        <a:rPr lang="nl-BE" dirty="0">
                          <a:solidFill>
                            <a:schemeClr val="accent6">
                              <a:lumMod val="50000"/>
                            </a:schemeClr>
                          </a:solidFill>
                        </a:rPr>
                        <a:t>Categorie 1: subsidiebedrag </a:t>
                      </a:r>
                      <a:r>
                        <a:rPr lang="nl-BE" dirty="0">
                          <a:solidFill>
                            <a:srgbClr val="FF0000"/>
                          </a:solidFill>
                        </a:rPr>
                        <a:t>&lt; 200.000 euro </a:t>
                      </a:r>
                    </a:p>
                    <a:p>
                      <a:pPr marL="285750" indent="-285750">
                        <a:buFontTx/>
                        <a:buChar char="-"/>
                      </a:pPr>
                      <a:r>
                        <a:rPr lang="nl-BE" dirty="0">
                          <a:solidFill>
                            <a:schemeClr val="accent6">
                              <a:lumMod val="50000"/>
                            </a:schemeClr>
                          </a:solidFill>
                        </a:rPr>
                        <a:t>Categorie 2: subsidiebedrag </a:t>
                      </a:r>
                      <a:r>
                        <a:rPr lang="nl-BE" dirty="0">
                          <a:solidFill>
                            <a:srgbClr val="FF0000"/>
                          </a:solidFill>
                        </a:rPr>
                        <a:t>&gt; 200.000 euro </a:t>
                      </a:r>
                    </a:p>
                    <a:p>
                      <a:endParaRPr lang="fr-BE" sz="18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091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91344" y="1700808"/>
            <a:ext cx="3528392" cy="3240360"/>
          </a:xfrm>
          <a:prstGeom prst="rect">
            <a:avLst/>
          </a:prstGeom>
        </p:spPr>
        <p:txBody>
          <a:bodyPr/>
          <a:lstStyle/>
          <a:p>
            <a:pPr>
              <a:defRPr/>
            </a:pPr>
            <a:r>
              <a:rPr lang="nl-BE" sz="4000" dirty="0"/>
              <a:t>Editie 2022</a:t>
            </a:r>
            <a:br>
              <a:rPr lang="nl-BE" sz="4000" dirty="0"/>
            </a:br>
            <a:r>
              <a:rPr lang="nl-BE" sz="4000" dirty="0" err="1"/>
              <a:t>Lauréats</a:t>
            </a:r>
            <a:endParaRPr lang="nl-BE" sz="4000" dirty="0"/>
          </a:p>
        </p:txBody>
      </p:sp>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5</a:t>
            </a:fld>
            <a:endParaRPr lang="fr-BE">
              <a:solidFill>
                <a:srgbClr val="0900BD"/>
              </a:solidFill>
            </a:endParaRPr>
          </a:p>
        </p:txBody>
      </p:sp>
      <p:graphicFrame>
        <p:nvGraphicFramePr>
          <p:cNvPr id="5" name="Table 5">
            <a:extLst>
              <a:ext uri="{FF2B5EF4-FFF2-40B4-BE49-F238E27FC236}">
                <a16:creationId xmlns:a16="http://schemas.microsoft.com/office/drawing/2014/main" id="{398B99C6-DC58-46CF-92D4-20B425A6D3D8}"/>
              </a:ext>
            </a:extLst>
          </p:cNvPr>
          <p:cNvGraphicFramePr>
            <a:graphicFrameLocks noGrp="1"/>
          </p:cNvGraphicFramePr>
          <p:nvPr>
            <p:extLst>
              <p:ext uri="{D42A27DB-BD31-4B8C-83A1-F6EECF244321}">
                <p14:modId xmlns:p14="http://schemas.microsoft.com/office/powerpoint/2010/main" val="1282047272"/>
              </p:ext>
            </p:extLst>
          </p:nvPr>
        </p:nvGraphicFramePr>
        <p:xfrm>
          <a:off x="3143672" y="1396948"/>
          <a:ext cx="8133437" cy="4461681"/>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162335814"/>
                    </a:ext>
                  </a:extLst>
                </a:gridCol>
                <a:gridCol w="2019191">
                  <a:extLst>
                    <a:ext uri="{9D8B030D-6E8A-4147-A177-3AD203B41FA5}">
                      <a16:colId xmlns:a16="http://schemas.microsoft.com/office/drawing/2014/main" val="3638154538"/>
                    </a:ext>
                  </a:extLst>
                </a:gridCol>
                <a:gridCol w="4026014">
                  <a:extLst>
                    <a:ext uri="{9D8B030D-6E8A-4147-A177-3AD203B41FA5}">
                      <a16:colId xmlns:a16="http://schemas.microsoft.com/office/drawing/2014/main" val="4032802481"/>
                    </a:ext>
                  </a:extLst>
                </a:gridCol>
              </a:tblGrid>
              <a:tr h="545943">
                <a:tc>
                  <a:txBody>
                    <a:bodyPr/>
                    <a:lstStyle/>
                    <a:p>
                      <a:pPr marL="0" algn="l" defTabSz="914400"/>
                      <a:r>
                        <a:rPr lang="fr-BE" sz="1800" b="0" dirty="0">
                          <a:solidFill>
                            <a:schemeClr val="accent2">
                              <a:lumMod val="50000"/>
                            </a:schemeClr>
                          </a:solidFill>
                          <a:latin typeface="+mn-lt"/>
                          <a:ea typeface="+mn-ea"/>
                          <a:cs typeface="+mn-cs"/>
                        </a:rPr>
                        <a:t>RENOLAB_032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l" defTabSz="914400"/>
                      <a:r>
                        <a:rPr lang="fr-BE" sz="1800" b="0" dirty="0" err="1">
                          <a:solidFill>
                            <a:schemeClr val="tx1"/>
                          </a:solidFill>
                          <a:latin typeface="+mn-lt"/>
                          <a:ea typeface="+mn-ea"/>
                          <a:cs typeface="+mn-cs"/>
                        </a:rPr>
                        <a:t>Financité</a:t>
                      </a:r>
                      <a:endParaRPr lang="fr-BE" sz="1800" b="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a:r>
                        <a:rPr lang="fr-BE" sz="1800" b="0" dirty="0">
                          <a:solidFill>
                            <a:schemeClr val="accent6">
                              <a:lumMod val="50000"/>
                            </a:schemeClr>
                          </a:solidFill>
                          <a:latin typeface="+mn-lt"/>
                          <a:ea typeface="+mn-ea"/>
                          <a:cs typeface="+mn-cs"/>
                        </a:rPr>
                        <a:t>196.300 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4881232"/>
                  </a:ext>
                </a:extLst>
              </a:tr>
              <a:tr h="545943">
                <a:tc>
                  <a:txBody>
                    <a:bodyPr/>
                    <a:lstStyle/>
                    <a:p>
                      <a:pPr marL="0" algn="l" defTabSz="914400"/>
                      <a:r>
                        <a:rPr lang="fr-BE" sz="1800" b="0" dirty="0">
                          <a:solidFill>
                            <a:schemeClr val="accent2">
                              <a:lumMod val="50000"/>
                            </a:schemeClr>
                          </a:solidFill>
                          <a:latin typeface="+mn-lt"/>
                          <a:ea typeface="+mn-ea"/>
                          <a:cs typeface="+mn-cs"/>
                        </a:rPr>
                        <a:t>RENOLAB_033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BE" dirty="0">
                          <a:solidFill>
                            <a:schemeClr val="tx1"/>
                          </a:solidFill>
                        </a:rPr>
                        <a:t>Salon Itinérant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dirty="0">
                          <a:solidFill>
                            <a:schemeClr val="accent6">
                              <a:lumMod val="50000"/>
                            </a:schemeClr>
                          </a:solidFill>
                        </a:rPr>
                        <a:t> 71.000 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826567"/>
                  </a:ext>
                </a:extLst>
              </a:tr>
              <a:tr h="545943">
                <a:tc>
                  <a:txBody>
                    <a:bodyPr/>
                    <a:lstStyle/>
                    <a:p>
                      <a:pPr marL="0" algn="l" defTabSz="914400"/>
                      <a:r>
                        <a:rPr lang="fr-BE" sz="1800" b="0" dirty="0">
                          <a:solidFill>
                            <a:schemeClr val="accent2">
                              <a:lumMod val="50000"/>
                            </a:schemeClr>
                          </a:solidFill>
                          <a:latin typeface="+mn-lt"/>
                          <a:ea typeface="+mn-ea"/>
                          <a:cs typeface="+mn-cs"/>
                        </a:rPr>
                        <a:t>RENOLAB_034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BE" dirty="0" err="1">
                          <a:solidFill>
                            <a:schemeClr val="tx1"/>
                          </a:solidFill>
                        </a:rPr>
                        <a:t>EcoSoc</a:t>
                      </a:r>
                      <a:endParaRPr lang="fr-B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dirty="0">
                          <a:solidFill>
                            <a:schemeClr val="accent6">
                              <a:lumMod val="50000"/>
                            </a:schemeClr>
                          </a:solidFill>
                        </a:rPr>
                        <a:t>180.000 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100658"/>
                  </a:ext>
                </a:extLst>
              </a:tr>
              <a:tr h="545943">
                <a:tc>
                  <a:txBody>
                    <a:bodyPr/>
                    <a:lstStyle/>
                    <a:p>
                      <a:pPr marL="0" algn="l" defTabSz="914400"/>
                      <a:r>
                        <a:rPr lang="fr-BE" sz="1800" b="0" dirty="0">
                          <a:solidFill>
                            <a:schemeClr val="accent2">
                              <a:lumMod val="50000"/>
                            </a:schemeClr>
                          </a:solidFill>
                          <a:latin typeface="+mn-lt"/>
                          <a:ea typeface="+mn-ea"/>
                          <a:cs typeface="+mn-cs"/>
                        </a:rPr>
                        <a:t>RENOLAB_035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BE" dirty="0">
                          <a:solidFill>
                            <a:schemeClr val="tx1"/>
                          </a:solidFill>
                        </a:rPr>
                        <a:t>CLTB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dirty="0">
                          <a:solidFill>
                            <a:schemeClr val="accent6">
                              <a:lumMod val="50000"/>
                            </a:schemeClr>
                          </a:solidFill>
                        </a:rPr>
                        <a:t>197.000 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5680322"/>
                  </a:ext>
                </a:extLst>
              </a:tr>
              <a:tr h="545943">
                <a:tc>
                  <a:txBody>
                    <a:bodyPr/>
                    <a:lstStyle/>
                    <a:p>
                      <a:pPr marL="0" algn="l" defTabSz="914400"/>
                      <a:r>
                        <a:rPr lang="fr-BE" sz="1800" b="0" dirty="0">
                          <a:solidFill>
                            <a:schemeClr val="accent2">
                              <a:lumMod val="50000"/>
                            </a:schemeClr>
                          </a:solidFill>
                          <a:latin typeface="+mn-lt"/>
                          <a:ea typeface="+mn-ea"/>
                          <a:cs typeface="+mn-cs"/>
                        </a:rPr>
                        <a:t>RENOLAB_036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BE" dirty="0">
                          <a:solidFill>
                            <a:schemeClr val="tx1"/>
                          </a:solidFill>
                        </a:rPr>
                        <a:t>FIX2050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dirty="0">
                          <a:solidFill>
                            <a:schemeClr val="accent6">
                              <a:lumMod val="50000"/>
                            </a:schemeClr>
                          </a:solidFill>
                        </a:rPr>
                        <a:t>199.999 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6951706"/>
                  </a:ext>
                </a:extLst>
              </a:tr>
              <a:tr h="545943">
                <a:tc>
                  <a:txBody>
                    <a:bodyPr/>
                    <a:lstStyle/>
                    <a:p>
                      <a:pPr marL="0" algn="l" defTabSz="914400"/>
                      <a:r>
                        <a:rPr lang="fr-BE" sz="1800" b="0" dirty="0">
                          <a:solidFill>
                            <a:schemeClr val="accent2">
                              <a:lumMod val="50000"/>
                            </a:schemeClr>
                          </a:solidFill>
                          <a:latin typeface="+mn-lt"/>
                          <a:ea typeface="+mn-ea"/>
                          <a:cs typeface="+mn-cs"/>
                        </a:rPr>
                        <a:t>RENOLAB_037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BE" dirty="0" err="1">
                          <a:solidFill>
                            <a:schemeClr val="tx1"/>
                          </a:solidFill>
                        </a:rPr>
                        <a:t>EcoReno</a:t>
                      </a:r>
                      <a:endParaRPr lang="fr-B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dirty="0">
                          <a:solidFill>
                            <a:schemeClr val="accent6">
                              <a:lumMod val="50000"/>
                            </a:schemeClr>
                          </a:solidFill>
                        </a:rPr>
                        <a:t>307.006 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060214"/>
                  </a:ext>
                </a:extLst>
              </a:tr>
              <a:tr h="545943">
                <a:tc>
                  <a:txBody>
                    <a:bodyPr/>
                    <a:lstStyle/>
                    <a:p>
                      <a:pPr marL="0" algn="l" defTabSz="914400"/>
                      <a:r>
                        <a:rPr lang="fr-BE" sz="1800" b="0" dirty="0">
                          <a:solidFill>
                            <a:schemeClr val="accent2">
                              <a:lumMod val="50000"/>
                            </a:schemeClr>
                          </a:solidFill>
                          <a:latin typeface="+mn-lt"/>
                          <a:ea typeface="+mn-ea"/>
                          <a:cs typeface="+mn-cs"/>
                        </a:rPr>
                        <a:t>RENOLAB_038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BE" dirty="0" err="1">
                          <a:solidFill>
                            <a:schemeClr val="tx1"/>
                          </a:solidFill>
                        </a:rPr>
                        <a:t>Isolution</a:t>
                      </a:r>
                      <a:endParaRPr lang="fr-B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dirty="0">
                          <a:solidFill>
                            <a:schemeClr val="accent6">
                              <a:lumMod val="50000"/>
                            </a:schemeClr>
                          </a:solidFill>
                        </a:rPr>
                        <a:t>470.326 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8329764"/>
                  </a:ext>
                </a:extLst>
              </a:tr>
              <a:tr h="407331">
                <a:tc>
                  <a:txBody>
                    <a:bodyPr/>
                    <a:lstStyle/>
                    <a:p>
                      <a:r>
                        <a:rPr lang="fr-BE" b="1" dirty="0">
                          <a:solidFill>
                            <a:schemeClr val="accent2">
                              <a:lumMod val="50000"/>
                            </a:schemeClr>
                          </a:solidFill>
                        </a:rPr>
                        <a:t>JURY 26/09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BE" b="1" dirty="0">
                          <a:solidFill>
                            <a:schemeClr val="tx1"/>
                          </a:solidFill>
                        </a:rPr>
                        <a:t>7 projets</a:t>
                      </a:r>
                    </a:p>
                    <a:p>
                      <a:endParaRPr lang="fr-B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b="1" dirty="0">
                          <a:solidFill>
                            <a:schemeClr val="accent6">
                              <a:lumMod val="50000"/>
                            </a:schemeClr>
                          </a:solidFill>
                        </a:rPr>
                        <a:t>1.621.631</a:t>
                      </a:r>
                      <a:r>
                        <a:rPr lang="fr-BE" dirty="0">
                          <a:solidFill>
                            <a:schemeClr val="accent6">
                              <a:lumMod val="50000"/>
                            </a:schemeClr>
                          </a:solidFill>
                        </a:rPr>
                        <a:t> </a:t>
                      </a:r>
                      <a:r>
                        <a:rPr lang="fr-BE" b="1" dirty="0">
                          <a:solidFill>
                            <a:schemeClr val="accent6">
                              <a:lumMod val="50000"/>
                            </a:schemeClr>
                          </a:solidFill>
                        </a:rPr>
                        <a:t>euros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0958279"/>
                  </a:ext>
                </a:extLst>
              </a:tr>
            </a:tbl>
          </a:graphicData>
        </a:graphic>
      </p:graphicFrame>
    </p:spTree>
    <p:extLst>
      <p:ext uri="{BB962C8B-B14F-4D97-AF65-F5344CB8AC3E}">
        <p14:creationId xmlns:p14="http://schemas.microsoft.com/office/powerpoint/2010/main" val="291865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6</a:t>
            </a:fld>
            <a:endParaRPr lang="fr-BE">
              <a:solidFill>
                <a:srgbClr val="0900BD"/>
              </a:solidFill>
            </a:endParaRPr>
          </a:p>
        </p:txBody>
      </p:sp>
      <p:sp>
        <p:nvSpPr>
          <p:cNvPr id="7" name="Rectangle 6">
            <a:extLst>
              <a:ext uri="{FF2B5EF4-FFF2-40B4-BE49-F238E27FC236}">
                <a16:creationId xmlns:a16="http://schemas.microsoft.com/office/drawing/2014/main" id="{197E6ABF-2FFC-4AD3-ADBE-23883D1E3EC0}"/>
              </a:ext>
            </a:extLst>
          </p:cNvPr>
          <p:cNvSpPr>
            <a:spLocks noChangeArrowheads="1"/>
          </p:cNvSpPr>
          <p:nvPr/>
        </p:nvSpPr>
        <p:spPr bwMode="auto">
          <a:xfrm>
            <a:off x="1767072" y="657281"/>
            <a:ext cx="249619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r>
              <a:rPr kumimoji="0" lang="fr-BE" altLang="fr-FR" sz="2800" b="1" i="0" u="none" strike="noStrike" cap="none" normalizeH="0" baseline="0" dirty="0" err="1">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Financité</a:t>
            </a:r>
            <a:endParaRPr kumimoji="0" lang="fr-BE" alt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grpSp>
        <p:nvGrpSpPr>
          <p:cNvPr id="8" name="Groupe 11">
            <a:extLst>
              <a:ext uri="{FF2B5EF4-FFF2-40B4-BE49-F238E27FC236}">
                <a16:creationId xmlns:a16="http://schemas.microsoft.com/office/drawing/2014/main" id="{8F4EE76C-259E-4F83-A324-48815F10915A}"/>
              </a:ext>
            </a:extLst>
          </p:cNvPr>
          <p:cNvGrpSpPr/>
          <p:nvPr/>
        </p:nvGrpSpPr>
        <p:grpSpPr>
          <a:xfrm>
            <a:off x="5205730" y="457200"/>
            <a:ext cx="4813300" cy="1173480"/>
            <a:chOff x="65915" y="9534"/>
            <a:chExt cx="2687955" cy="933450"/>
          </a:xfrm>
        </p:grpSpPr>
        <p:pic>
          <p:nvPicPr>
            <p:cNvPr id="9" name="Image 13">
              <a:extLst>
                <a:ext uri="{FF2B5EF4-FFF2-40B4-BE49-F238E27FC236}">
                  <a16:creationId xmlns:a16="http://schemas.microsoft.com/office/drawing/2014/main" id="{9709392C-1B08-455B-B6B5-4A5F0537B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15" y="9534"/>
              <a:ext cx="2687955" cy="933450"/>
            </a:xfrm>
            <a:prstGeom prst="rect">
              <a:avLst/>
            </a:prstGeom>
          </p:spPr>
        </p:pic>
        <p:sp>
          <p:nvSpPr>
            <p:cNvPr id="10" name="Zone de texte 2">
              <a:extLst>
                <a:ext uri="{FF2B5EF4-FFF2-40B4-BE49-F238E27FC236}">
                  <a16:creationId xmlns:a16="http://schemas.microsoft.com/office/drawing/2014/main" id="{7A15C047-D351-41ED-A4B6-9CD7BF8F79FD}"/>
                </a:ext>
              </a:extLst>
            </p:cNvPr>
            <p:cNvSpPr txBox="1">
              <a:spLocks noChangeArrowheads="1"/>
            </p:cNvSpPr>
            <p:nvPr/>
          </p:nvSpPr>
          <p:spPr bwMode="auto">
            <a:xfrm>
              <a:off x="81892" y="77518"/>
              <a:ext cx="2459514" cy="781050"/>
            </a:xfrm>
            <a:prstGeom prst="rect">
              <a:avLst/>
            </a:prstGeom>
            <a:noFill/>
            <a:ln w="9525">
              <a:noFill/>
              <a:miter lim="800000"/>
              <a:headEnd/>
              <a:tailEnd/>
            </a:ln>
          </p:spPr>
          <p:txBody>
            <a:bodyPr rot="0" vert="horz" wrap="square" lIns="91440" tIns="45720" rIns="91440" bIns="45720" anchor="t" anchorCtr="0">
              <a:noAutofit/>
            </a:bodyPr>
            <a:lstStyle/>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 Réf. 2022 – R.ID 1</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Nom du projet : Financement solidaire et participatif de rénovations énergétiques</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Porteur : </a:t>
              </a:r>
              <a:r>
                <a:rPr lang="fr-BE" sz="1200" b="1"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Financité</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Personne de contact : Annika Cayrol</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grpSp>
        <p:nvGrpSpPr>
          <p:cNvPr id="11" name="Groupe 52">
            <a:extLst>
              <a:ext uri="{FF2B5EF4-FFF2-40B4-BE49-F238E27FC236}">
                <a16:creationId xmlns:a16="http://schemas.microsoft.com/office/drawing/2014/main" id="{EAD20B40-6123-4B48-A9F0-F5CBC4421D27}"/>
              </a:ext>
            </a:extLst>
          </p:cNvPr>
          <p:cNvGrpSpPr/>
          <p:nvPr/>
        </p:nvGrpSpPr>
        <p:grpSpPr>
          <a:xfrm>
            <a:off x="623390" y="1860856"/>
            <a:ext cx="10569865" cy="4736496"/>
            <a:chOff x="-218619" y="-406094"/>
            <a:chExt cx="10569865" cy="4736496"/>
          </a:xfrm>
        </p:grpSpPr>
        <p:sp>
          <p:nvSpPr>
            <p:cNvPr id="12" name="Rectangle : coins arrondis 33">
              <a:extLst>
                <a:ext uri="{FF2B5EF4-FFF2-40B4-BE49-F238E27FC236}">
                  <a16:creationId xmlns:a16="http://schemas.microsoft.com/office/drawing/2014/main" id="{CF194A6D-EFB6-44F9-A379-58343C81FF47}"/>
                </a:ext>
              </a:extLst>
            </p:cNvPr>
            <p:cNvSpPr/>
            <p:nvPr/>
          </p:nvSpPr>
          <p:spPr>
            <a:xfrm>
              <a:off x="-218619" y="1017803"/>
              <a:ext cx="8352930" cy="1430379"/>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Objectifs :</a:t>
              </a:r>
            </a:p>
            <a:p>
              <a:pPr marL="285750" lvl="0" indent="-285750">
                <a:buFont typeface="Arial" panose="020B0604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Élaborer un mécanisme de financement participatif et citoyen via 2 mécanismes : une coopérative citoyenne + tiers investisseur (1/20)</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marL="285750" lvl="0" indent="-285750">
                <a:buFont typeface="Arial" panose="020B0604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Accélérer le rythme des rénovations de parcs immobilier</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3" name="Rectangle : coins arrondis 32">
              <a:extLst>
                <a:ext uri="{FF2B5EF4-FFF2-40B4-BE49-F238E27FC236}">
                  <a16:creationId xmlns:a16="http://schemas.microsoft.com/office/drawing/2014/main" id="{6C79000A-FA12-4A07-94E0-0DE493987848}"/>
                </a:ext>
              </a:extLst>
            </p:cNvPr>
            <p:cNvSpPr/>
            <p:nvPr/>
          </p:nvSpPr>
          <p:spPr>
            <a:xfrm>
              <a:off x="-218619" y="-406094"/>
              <a:ext cx="10081122" cy="1283970"/>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endParaRPr lang="fr-BE" sz="1600" dirty="0">
                <a:latin typeface="Trebuchet MS" panose="020B0603020202020204" pitchFamily="34" charset="0"/>
                <a:ea typeface="Symbol" panose="05050102010706020507" pitchFamily="18" charset="2"/>
                <a:cs typeface="Symbol" panose="05050102010706020507" pitchFamily="18" charset="2"/>
              </a:endParaRPr>
            </a:p>
            <a:p>
              <a:r>
                <a:rPr lang="fr-BE"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Description du projet :</a:t>
              </a:r>
            </a:p>
            <a:p>
              <a:pPr marL="285750" indent="-285750">
                <a:buFont typeface="Arial" panose="020B0604020202020204" pitchFamily="34" charset="0"/>
                <a:buChar char="•"/>
              </a:pPr>
              <a:r>
                <a:rPr lang="fr-BE" sz="1600" dirty="0">
                  <a:latin typeface="Trebuchet MS" panose="020B0603020202020204" pitchFamily="34" charset="0"/>
                </a:rPr>
                <a:t>Elaboration d’un mécanisme de financement participatif et citoyen, qui mobilise les acteurs de la finance solidaire</a:t>
              </a:r>
            </a:p>
            <a:p>
              <a:pPr marL="285750" indent="-285750">
                <a:buFont typeface="Arial" panose="020B0604020202020204" pitchFamily="34" charset="0"/>
                <a:buChar char="•"/>
              </a:pPr>
              <a:r>
                <a:rPr lang="fr-BE" sz="1600" dirty="0">
                  <a:latin typeface="Trebuchet MS" panose="020B0603020202020204" pitchFamily="34" charset="0"/>
                </a:rPr>
                <a:t>Projet pilote mené sur le parc immobilier de l’ULB pour le plan châssis </a:t>
              </a: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4" name="Rectangle : coins arrondis 34">
              <a:extLst>
                <a:ext uri="{FF2B5EF4-FFF2-40B4-BE49-F238E27FC236}">
                  <a16:creationId xmlns:a16="http://schemas.microsoft.com/office/drawing/2014/main" id="{DC91AC44-6DE5-4DA5-8AF2-54F02F158705}"/>
                </a:ext>
              </a:extLst>
            </p:cNvPr>
            <p:cNvSpPr/>
            <p:nvPr/>
          </p:nvSpPr>
          <p:spPr>
            <a:xfrm>
              <a:off x="-218619" y="2586380"/>
              <a:ext cx="8352930" cy="1744022"/>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Livrables : </a:t>
              </a:r>
            </a:p>
            <a:p>
              <a:pPr marL="285750" lvl="0" indent="-285750">
                <a:buSzPts val="1100"/>
                <a:buFont typeface="Arial" panose="020B0604020202020204" pitchFamily="34" charset="0"/>
                <a:buChar char="•"/>
              </a:pPr>
              <a:r>
                <a:rPr lang="fr-FR" sz="1600" dirty="0">
                  <a:effectLst/>
                  <a:latin typeface="Trebuchet MS" panose="020B0603020202020204" pitchFamily="34" charset="0"/>
                  <a:ea typeface="Symbol" panose="05050102010706020507" pitchFamily="18" charset="2"/>
                  <a:cs typeface="Symbol" panose="05050102010706020507" pitchFamily="18" charset="2"/>
                </a:rPr>
                <a:t>Formule de financement innovante et fonctionnelle, applicable largement à d’autres </a:t>
              </a:r>
              <a:r>
                <a:rPr lang="fr-FR" sz="1600" dirty="0">
                  <a:latin typeface="Trebuchet MS" panose="020B0603020202020204" pitchFamily="34" charset="0"/>
                  <a:ea typeface="Symbol" panose="05050102010706020507" pitchFamily="18" charset="2"/>
                  <a:cs typeface="Symbol" panose="05050102010706020507" pitchFamily="18" charset="2"/>
                </a:rPr>
                <a:t>projets </a:t>
              </a:r>
              <a:r>
                <a:rPr lang="fr-FR" sz="1600" dirty="0">
                  <a:effectLst/>
                  <a:latin typeface="Trebuchet MS" panose="020B0603020202020204" pitchFamily="34" charset="0"/>
                  <a:ea typeface="Symbol" panose="05050102010706020507" pitchFamily="18" charset="2"/>
                  <a:cs typeface="Symbol" panose="05050102010706020507" pitchFamily="18" charset="2"/>
                </a:rPr>
                <a:t>de la transition énergétique, rassemblant plusieurs acteurs de la finance solidaire + mode d’emploi + évaluation dispositif + vidéo explicative</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marL="285750" lvl="0" indent="-285750">
                <a:buSzPts val="1100"/>
                <a:buFont typeface="Arial" panose="020B0604020202020204" pitchFamily="34" charset="0"/>
                <a:buChar char="•"/>
              </a:pPr>
              <a:r>
                <a:rPr lang="fr-FR" sz="1600" dirty="0">
                  <a:effectLst/>
                  <a:latin typeface="Trebuchet MS" panose="020B0603020202020204" pitchFamily="34" charset="0"/>
                  <a:ea typeface="Symbol" panose="05050102010706020507" pitchFamily="18" charset="2"/>
                  <a:cs typeface="Symbol" panose="05050102010706020507" pitchFamily="18" charset="2"/>
                </a:rPr>
                <a:t>Projet pilote pour tester la formule de financement dans un plan châssis de l’ULB</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5" name="Rectangle : coins arrondis 35">
              <a:extLst>
                <a:ext uri="{FF2B5EF4-FFF2-40B4-BE49-F238E27FC236}">
                  <a16:creationId xmlns:a16="http://schemas.microsoft.com/office/drawing/2014/main" id="{42C25B08-57D8-460C-81FA-BCD70EB5D2DF}"/>
                </a:ext>
              </a:extLst>
            </p:cNvPr>
            <p:cNvSpPr/>
            <p:nvPr/>
          </p:nvSpPr>
          <p:spPr>
            <a:xfrm>
              <a:off x="7913863" y="1368493"/>
              <a:ext cx="2437383" cy="1523823"/>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Public visé : </a:t>
              </a:r>
            </a:p>
            <a:p>
              <a:pPr marL="342900" lvl="0" indent="-342900">
                <a:buFont typeface="Trebuchet MS" panose="020B0603020202020204" pitchFamily="34" charset="0"/>
                <a:buChar char="-"/>
              </a:pPr>
              <a:r>
                <a:rPr lang="fr-BE" sz="1600" dirty="0">
                  <a:latin typeface="Trebuchet MS" panose="020B0603020202020204" pitchFamily="34" charset="0"/>
                </a:rPr>
                <a:t>ULB / </a:t>
              </a:r>
              <a:r>
                <a:rPr lang="fr-BE" sz="1600" dirty="0" err="1">
                  <a:latin typeface="Trebuchet MS" panose="020B0603020202020204" pitchFamily="34" charset="0"/>
                </a:rPr>
                <a:t>univ</a:t>
              </a:r>
              <a:endParaRPr lang="fr-BE" sz="1600" dirty="0">
                <a:latin typeface="Trebuchet MS" panose="020B0603020202020204" pitchFamily="34" charset="0"/>
              </a:endParaRPr>
            </a:p>
            <a:p>
              <a:pPr marL="342900" lvl="0" indent="-342900">
                <a:buFont typeface="Trebuchet MS" panose="020B0603020202020204" pitchFamily="34" charset="0"/>
                <a:buChar char="-"/>
              </a:pPr>
              <a:r>
                <a:rPr lang="fr-BE" sz="1600" dirty="0">
                  <a:latin typeface="Trebuchet MS" panose="020B0603020202020204" pitchFamily="34" charset="0"/>
                </a:rPr>
                <a:t>Pouvoirs publics + communautés</a:t>
              </a:r>
            </a:p>
            <a:p>
              <a:pPr marL="342900" lvl="0" indent="-342900">
                <a:buFont typeface="Trebuchet MS" panose="020B0603020202020204" pitchFamily="34" charset="0"/>
                <a:buChar char="-"/>
              </a:pPr>
              <a:r>
                <a:rPr lang="fr-BE" sz="1600" dirty="0">
                  <a:latin typeface="Trebuchet MS" panose="020B0603020202020204" pitchFamily="34" charset="0"/>
                </a:rPr>
                <a:t>grand public</a:t>
              </a:r>
            </a:p>
          </p:txBody>
        </p:sp>
        <p:sp>
          <p:nvSpPr>
            <p:cNvPr id="16" name="Rectangle : coins arrondis 36">
              <a:extLst>
                <a:ext uri="{FF2B5EF4-FFF2-40B4-BE49-F238E27FC236}">
                  <a16:creationId xmlns:a16="http://schemas.microsoft.com/office/drawing/2014/main" id="{427556DA-5411-4870-986A-CC641C98EC93}"/>
                </a:ext>
              </a:extLst>
            </p:cNvPr>
            <p:cNvSpPr/>
            <p:nvPr/>
          </p:nvSpPr>
          <p:spPr>
            <a:xfrm>
              <a:off x="8286711" y="3240715"/>
              <a:ext cx="2060575"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Durée : </a:t>
              </a:r>
              <a:r>
                <a:rPr lang="fr-BE" sz="1600" dirty="0">
                  <a:effectLst/>
                  <a:latin typeface="Trebuchet MS" panose="020B0603020202020204" pitchFamily="34" charset="0"/>
                  <a:ea typeface="Symbol" panose="05050102010706020507" pitchFamily="18" charset="2"/>
                  <a:cs typeface="Symbol" panose="05050102010706020507" pitchFamily="18" charset="2"/>
                </a:rPr>
                <a:t>18 mois</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01/2023 – 06/2024</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sp>
        <p:nvSpPr>
          <p:cNvPr id="17" name="Rectangle 10">
            <a:extLst>
              <a:ext uri="{FF2B5EF4-FFF2-40B4-BE49-F238E27FC236}">
                <a16:creationId xmlns:a16="http://schemas.microsoft.com/office/drawing/2014/main" id="{9643FCD8-4533-4A88-BC9D-888648958EF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8" name="Rectangle 12">
            <a:extLst>
              <a:ext uri="{FF2B5EF4-FFF2-40B4-BE49-F238E27FC236}">
                <a16:creationId xmlns:a16="http://schemas.microsoft.com/office/drawing/2014/main" id="{2919D3D7-B429-4D63-BFD8-FF27CA7D24A6}"/>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 coins arrondis 36">
            <a:extLst>
              <a:ext uri="{FF2B5EF4-FFF2-40B4-BE49-F238E27FC236}">
                <a16:creationId xmlns:a16="http://schemas.microsoft.com/office/drawing/2014/main" id="{285FDD2F-EF44-907D-F21B-D320100695FC}"/>
              </a:ext>
            </a:extLst>
          </p:cNvPr>
          <p:cNvSpPr/>
          <p:nvPr/>
        </p:nvSpPr>
        <p:spPr bwMode="auto">
          <a:xfrm>
            <a:off x="9318621" y="2636010"/>
            <a:ext cx="1870674"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algn="l" defTabSz="914400"/>
            <a:r>
              <a:rPr lang="fr-BE" b="1" dirty="0">
                <a:solidFill>
                  <a:schemeClr val="accent2">
                    <a:lumMod val="50000"/>
                  </a:schemeClr>
                </a:solidFill>
                <a:latin typeface="Trebuchet MS" panose="020B0603020202020204" pitchFamily="34" charset="0"/>
              </a:rPr>
              <a:t>Budget :</a:t>
            </a:r>
          </a:p>
          <a:p>
            <a:pPr marL="0" algn="l" defTabSz="914400"/>
            <a:r>
              <a:rPr lang="fr-BE" b="0" dirty="0">
                <a:solidFill>
                  <a:schemeClr val="tx1">
                    <a:lumMod val="75000"/>
                  </a:schemeClr>
                </a:solidFill>
                <a:latin typeface="+mn-lt"/>
                <a:ea typeface="+mn-ea"/>
                <a:cs typeface="+mn-cs"/>
              </a:rPr>
              <a:t>196.300 euros</a:t>
            </a:r>
          </a:p>
        </p:txBody>
      </p:sp>
    </p:spTree>
    <p:extLst>
      <p:ext uri="{BB962C8B-B14F-4D97-AF65-F5344CB8AC3E}">
        <p14:creationId xmlns:p14="http://schemas.microsoft.com/office/powerpoint/2010/main" val="308586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7</a:t>
            </a:fld>
            <a:endParaRPr lang="fr-BE">
              <a:solidFill>
                <a:srgbClr val="0900BD"/>
              </a:solidFill>
            </a:endParaRPr>
          </a:p>
        </p:txBody>
      </p:sp>
      <p:sp>
        <p:nvSpPr>
          <p:cNvPr id="6" name="Rectangle 5">
            <a:extLst>
              <a:ext uri="{FF2B5EF4-FFF2-40B4-BE49-F238E27FC236}">
                <a16:creationId xmlns:a16="http://schemas.microsoft.com/office/drawing/2014/main" id="{1D1F4F97-E07F-4784-9108-9732F568FBBE}"/>
              </a:ext>
            </a:extLst>
          </p:cNvPr>
          <p:cNvSpPr>
            <a:spLocks noChangeArrowheads="1"/>
          </p:cNvSpPr>
          <p:nvPr/>
        </p:nvSpPr>
        <p:spPr bwMode="auto">
          <a:xfrm>
            <a:off x="1767072" y="657281"/>
            <a:ext cx="3066865"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r>
              <a:rPr kumimoji="0" lang="fr-BE" altLang="fr-FR" sz="2800" b="1" i="0" u="none" strike="noStrike" cap="none" normalizeH="0" baseline="0" dirty="0" err="1">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SalonItinérant</a:t>
            </a:r>
            <a:endParaRPr kumimoji="0" lang="fr-BE" alt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grpSp>
        <p:nvGrpSpPr>
          <p:cNvPr id="7" name="Groupe 11">
            <a:extLst>
              <a:ext uri="{FF2B5EF4-FFF2-40B4-BE49-F238E27FC236}">
                <a16:creationId xmlns:a16="http://schemas.microsoft.com/office/drawing/2014/main" id="{7162319A-53D4-46B7-9C15-A70604CAC474}"/>
              </a:ext>
            </a:extLst>
          </p:cNvPr>
          <p:cNvGrpSpPr/>
          <p:nvPr/>
        </p:nvGrpSpPr>
        <p:grpSpPr>
          <a:xfrm>
            <a:off x="5231904" y="443629"/>
            <a:ext cx="4813300" cy="933450"/>
            <a:chOff x="0" y="0"/>
            <a:chExt cx="2687955" cy="933450"/>
          </a:xfrm>
        </p:grpSpPr>
        <p:pic>
          <p:nvPicPr>
            <p:cNvPr id="8" name="Image 13">
              <a:extLst>
                <a:ext uri="{FF2B5EF4-FFF2-40B4-BE49-F238E27FC236}">
                  <a16:creationId xmlns:a16="http://schemas.microsoft.com/office/drawing/2014/main" id="{F0B929A3-22F9-4A32-9F40-B1F7518DE6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7955" cy="933450"/>
            </a:xfrm>
            <a:prstGeom prst="rect">
              <a:avLst/>
            </a:prstGeom>
          </p:spPr>
        </p:pic>
        <p:sp>
          <p:nvSpPr>
            <p:cNvPr id="9" name="Zone de texte 2">
              <a:extLst>
                <a:ext uri="{FF2B5EF4-FFF2-40B4-BE49-F238E27FC236}">
                  <a16:creationId xmlns:a16="http://schemas.microsoft.com/office/drawing/2014/main" id="{614879B7-2A67-4E34-9594-6A33A8A3519F}"/>
                </a:ext>
              </a:extLst>
            </p:cNvPr>
            <p:cNvSpPr txBox="1">
              <a:spLocks noChangeArrowheads="1"/>
            </p:cNvSpPr>
            <p:nvPr/>
          </p:nvSpPr>
          <p:spPr bwMode="auto">
            <a:xfrm>
              <a:off x="81892" y="77518"/>
              <a:ext cx="2459514" cy="781050"/>
            </a:xfrm>
            <a:prstGeom prst="rect">
              <a:avLst/>
            </a:prstGeom>
            <a:noFill/>
            <a:ln w="9525">
              <a:noFill/>
              <a:miter lim="800000"/>
              <a:headEnd/>
              <a:tailEnd/>
            </a:ln>
          </p:spPr>
          <p:txBody>
            <a:bodyPr rot="0" vert="horz" wrap="square" lIns="91440" tIns="45720" rIns="91440" bIns="45720" anchor="t" anchorCtr="0">
              <a:noAutofit/>
            </a:bodyPr>
            <a:lstStyle/>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 Réf. 2022 – R.ID 4</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Nom du projet : Salon de la construction itinérant</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Porteur : Construcity</a:t>
              </a:r>
              <a:endParaRPr lang="fr-BE" sz="110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Personne de contact : P. Vanginderdeuren</a:t>
              </a:r>
              <a:endParaRPr lang="fr-BE" sz="1100">
                <a:effectLst/>
                <a:latin typeface="Trebuchet MS" panose="020B0603020202020204" pitchFamily="34" charset="0"/>
                <a:ea typeface="Symbol" panose="05050102010706020507" pitchFamily="18" charset="2"/>
                <a:cs typeface="Symbol" panose="05050102010706020507" pitchFamily="18" charset="2"/>
              </a:endParaRPr>
            </a:p>
          </p:txBody>
        </p:sp>
      </p:grpSp>
      <p:grpSp>
        <p:nvGrpSpPr>
          <p:cNvPr id="10" name="Groupe 52">
            <a:extLst>
              <a:ext uri="{FF2B5EF4-FFF2-40B4-BE49-F238E27FC236}">
                <a16:creationId xmlns:a16="http://schemas.microsoft.com/office/drawing/2014/main" id="{904B60D3-448C-4111-B989-AFB32F31C93A}"/>
              </a:ext>
            </a:extLst>
          </p:cNvPr>
          <p:cNvGrpSpPr/>
          <p:nvPr/>
        </p:nvGrpSpPr>
        <p:grpSpPr>
          <a:xfrm>
            <a:off x="525896" y="1716292"/>
            <a:ext cx="10543417" cy="4890043"/>
            <a:chOff x="-324126" y="-550658"/>
            <a:chExt cx="10543750" cy="4890044"/>
          </a:xfrm>
        </p:grpSpPr>
        <p:sp>
          <p:nvSpPr>
            <p:cNvPr id="11" name="Rectangle : coins arrondis 33">
              <a:extLst>
                <a:ext uri="{FF2B5EF4-FFF2-40B4-BE49-F238E27FC236}">
                  <a16:creationId xmlns:a16="http://schemas.microsoft.com/office/drawing/2014/main" id="{B0E48A7B-D90D-4F21-A1E0-B86059E71148}"/>
                </a:ext>
              </a:extLst>
            </p:cNvPr>
            <p:cNvSpPr/>
            <p:nvPr/>
          </p:nvSpPr>
          <p:spPr>
            <a:xfrm>
              <a:off x="-324126" y="1226193"/>
              <a:ext cx="7946619" cy="1808065"/>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Objectifs :</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Faire connaître et faire tester les métiers porteurs de la rénovation et en pénurie de main d’œuvre, via un salon itinérant qui irait au contact des publics-cibles les plus difficiles à toucher</a:t>
              </a:r>
              <a:endParaRPr lang="fr-BE" sz="1100" dirty="0">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Métiers porteurs : couverture/toiture, menuiserie, électricité, isolation, maçonnerie, </a:t>
              </a:r>
              <a:r>
                <a:rPr lang="fr-BE" sz="1600" dirty="0" err="1">
                  <a:effectLst/>
                  <a:latin typeface="Trebuchet MS" panose="020B0603020202020204" pitchFamily="34" charset="0"/>
                  <a:ea typeface="Symbol" panose="05050102010706020507" pitchFamily="18" charset="2"/>
                  <a:cs typeface="Symbol" panose="05050102010706020507" pitchFamily="18" charset="2"/>
                </a:rPr>
                <a:t>sani</a:t>
              </a:r>
              <a:r>
                <a:rPr lang="fr-BE" sz="1600" dirty="0">
                  <a:effectLst/>
                  <a:latin typeface="Trebuchet MS" panose="020B0603020202020204" pitchFamily="34" charset="0"/>
                  <a:ea typeface="Symbol" panose="05050102010706020507" pitchFamily="18" charset="2"/>
                  <a:cs typeface="Symbol" panose="05050102010706020507" pitchFamily="18" charset="2"/>
                </a:rPr>
                <a:t>-chauffage, conception technique</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2" name="Rectangle : coins arrondis 32">
              <a:extLst>
                <a:ext uri="{FF2B5EF4-FFF2-40B4-BE49-F238E27FC236}">
                  <a16:creationId xmlns:a16="http://schemas.microsoft.com/office/drawing/2014/main" id="{53CABD97-9909-43FD-8A4F-B1BF4D3A394F}"/>
                </a:ext>
              </a:extLst>
            </p:cNvPr>
            <p:cNvSpPr/>
            <p:nvPr/>
          </p:nvSpPr>
          <p:spPr>
            <a:xfrm>
              <a:off x="-324126" y="-550658"/>
              <a:ext cx="10543750" cy="1648566"/>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Description du projet :</a:t>
              </a:r>
            </a:p>
            <a:p>
              <a:pPr marL="342900" indent="-342900">
                <a:buFont typeface="Trebuchet MS" panose="020B0603020202020204" pitchFamily="34" charset="0"/>
                <a:buChar char="-"/>
              </a:pPr>
              <a:r>
                <a:rPr lang="fr-BE" dirty="0">
                  <a:effectLst/>
                  <a:latin typeface="Trebuchet MS" panose="020B0603020202020204" pitchFamily="34" charset="0"/>
                  <a:ea typeface="Symbol" panose="05050102010706020507" pitchFamily="18" charset="2"/>
                  <a:cs typeface="Symbol" panose="05050102010706020507" pitchFamily="18" charset="2"/>
                </a:rPr>
                <a:t>Réalisation de remorques vélo (8) présentant les métiers porteurs pour les travaux de </a:t>
              </a:r>
              <a:r>
                <a:rPr lang="fr-BE" dirty="0" err="1">
                  <a:effectLst/>
                  <a:latin typeface="Trebuchet MS" panose="020B0603020202020204" pitchFamily="34" charset="0"/>
                  <a:ea typeface="Symbol" panose="05050102010706020507" pitchFamily="18" charset="2"/>
                  <a:cs typeface="Symbol" panose="05050102010706020507" pitchFamily="18" charset="2"/>
                </a:rPr>
                <a:t>réno</a:t>
              </a:r>
              <a:r>
                <a:rPr lang="fr-BE" dirty="0">
                  <a:effectLst/>
                  <a:latin typeface="Trebuchet MS" panose="020B0603020202020204" pitchFamily="34" charset="0"/>
                  <a:ea typeface="Symbol" panose="05050102010706020507" pitchFamily="18" charset="2"/>
                  <a:cs typeface="Symbol" panose="05050102010706020507" pitchFamily="18" charset="2"/>
                </a:rPr>
                <a:t> (le public ciblé pourra y tester les métiers via des exercices manuels)</a:t>
              </a:r>
            </a:p>
            <a:p>
              <a:pPr marL="342900" lvl="0" indent="-342900">
                <a:buFont typeface="Trebuchet MS" panose="020B0603020202020204" pitchFamily="34" charset="0"/>
                <a:buChar char="-"/>
              </a:pPr>
              <a:r>
                <a:rPr lang="fr-BE" dirty="0">
                  <a:effectLst/>
                  <a:latin typeface="Trebuchet MS" panose="020B0603020202020204" pitchFamily="34" charset="0"/>
                  <a:ea typeface="Symbol" panose="05050102010706020507" pitchFamily="18" charset="2"/>
                  <a:cs typeface="Symbol" panose="05050102010706020507" pitchFamily="18" charset="2"/>
                </a:rPr>
                <a:t>Exposition itinérante dans différents lieux en RBC des métiers RENOLUTION</a:t>
              </a:r>
            </a:p>
            <a:p>
              <a:pPr marL="342900" lvl="0" indent="-342900">
                <a:buFont typeface="Trebuchet MS" panose="020B0603020202020204" pitchFamily="34" charset="0"/>
                <a:buChar char="-"/>
              </a:pPr>
              <a:r>
                <a:rPr lang="fr-BE" dirty="0">
                  <a:effectLst/>
                  <a:latin typeface="Trebuchet MS" panose="020B0603020202020204" pitchFamily="34" charset="0"/>
                  <a:ea typeface="Symbol" panose="05050102010706020507" pitchFamily="18" charset="2"/>
                  <a:cs typeface="Symbol" panose="05050102010706020507" pitchFamily="18" charset="2"/>
                </a:rPr>
                <a:t>Exposition chez différents partenaires</a:t>
              </a:r>
            </a:p>
          </p:txBody>
        </p:sp>
        <p:sp>
          <p:nvSpPr>
            <p:cNvPr id="13" name="Rectangle : coins arrondis 34">
              <a:extLst>
                <a:ext uri="{FF2B5EF4-FFF2-40B4-BE49-F238E27FC236}">
                  <a16:creationId xmlns:a16="http://schemas.microsoft.com/office/drawing/2014/main" id="{250A93F2-553F-4E6C-BE22-E09815FC1C10}"/>
                </a:ext>
              </a:extLst>
            </p:cNvPr>
            <p:cNvSpPr/>
            <p:nvPr/>
          </p:nvSpPr>
          <p:spPr>
            <a:xfrm>
              <a:off x="-324126" y="3149397"/>
              <a:ext cx="7586567" cy="1189989"/>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Livrables : </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8 remorques vélo (stands) transformées selon EC</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Exposition itinérante de promotions des métiers de la construction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4" name="Rectangle : coins arrondis 35">
              <a:extLst>
                <a:ext uri="{FF2B5EF4-FFF2-40B4-BE49-F238E27FC236}">
                  <a16:creationId xmlns:a16="http://schemas.microsoft.com/office/drawing/2014/main" id="{E02E34FF-0928-4BA1-A1E3-7A5EFA420682}"/>
                </a:ext>
              </a:extLst>
            </p:cNvPr>
            <p:cNvSpPr/>
            <p:nvPr/>
          </p:nvSpPr>
          <p:spPr>
            <a:xfrm>
              <a:off x="7766515" y="1491589"/>
              <a:ext cx="2453109" cy="1648566"/>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Public visé :</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Chercheurs d’emploi, femmes, jeunes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Public scolaire</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5" name="Rectangle : coins arrondis 36">
              <a:extLst>
                <a:ext uri="{FF2B5EF4-FFF2-40B4-BE49-F238E27FC236}">
                  <a16:creationId xmlns:a16="http://schemas.microsoft.com/office/drawing/2014/main" id="{21D10734-349F-4520-9FAE-1B9995647EBE}"/>
                </a:ext>
              </a:extLst>
            </p:cNvPr>
            <p:cNvSpPr/>
            <p:nvPr/>
          </p:nvSpPr>
          <p:spPr>
            <a:xfrm>
              <a:off x="7651109" y="3324801"/>
              <a:ext cx="2132284" cy="77946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r>
                <a:rPr lang="fr-BE"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Durée : </a:t>
              </a:r>
              <a:r>
                <a:rPr lang="fr-BE" sz="1600" dirty="0">
                  <a:effectLst/>
                  <a:latin typeface="Trebuchet MS" panose="020B0603020202020204" pitchFamily="34" charset="0"/>
                  <a:ea typeface="Symbol" panose="05050102010706020507" pitchFamily="18" charset="2"/>
                  <a:cs typeface="Symbol" panose="05050102010706020507" pitchFamily="18" charset="2"/>
                </a:rPr>
                <a:t>1 an</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01/2023 – 12/2024</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sp>
        <p:nvSpPr>
          <p:cNvPr id="16" name="Rectangle 10">
            <a:extLst>
              <a:ext uri="{FF2B5EF4-FFF2-40B4-BE49-F238E27FC236}">
                <a16:creationId xmlns:a16="http://schemas.microsoft.com/office/drawing/2014/main" id="{108E37AF-48FF-41CA-B45F-374593FCEE8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7" name="Rectangle 12">
            <a:extLst>
              <a:ext uri="{FF2B5EF4-FFF2-40B4-BE49-F238E27FC236}">
                <a16:creationId xmlns:a16="http://schemas.microsoft.com/office/drawing/2014/main" id="{758E13EC-C4D3-4176-AB0B-FEB4C39844D1}"/>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2" name="Rectangle : coins arrondis 36">
            <a:extLst>
              <a:ext uri="{FF2B5EF4-FFF2-40B4-BE49-F238E27FC236}">
                <a16:creationId xmlns:a16="http://schemas.microsoft.com/office/drawing/2014/main" id="{6B4E9123-903B-F96F-5C0D-3A09C0EDE410}"/>
              </a:ext>
            </a:extLst>
          </p:cNvPr>
          <p:cNvSpPr/>
          <p:nvPr/>
        </p:nvSpPr>
        <p:spPr bwMode="auto">
          <a:xfrm>
            <a:off x="9576867" y="2796260"/>
            <a:ext cx="1870674"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algn="l" defTabSz="914400"/>
            <a:r>
              <a:rPr lang="fr-BE" b="1" dirty="0">
                <a:solidFill>
                  <a:schemeClr val="accent2">
                    <a:lumMod val="50000"/>
                  </a:schemeClr>
                </a:solidFill>
                <a:latin typeface="Trebuchet MS" panose="020B0603020202020204" pitchFamily="34" charset="0"/>
              </a:rPr>
              <a:t>Budget :</a:t>
            </a:r>
          </a:p>
          <a:p>
            <a:pPr marL="0" algn="l" defTabSz="914400"/>
            <a:r>
              <a:rPr lang="fr-BE" dirty="0">
                <a:solidFill>
                  <a:schemeClr val="tx1">
                    <a:lumMod val="75000"/>
                  </a:schemeClr>
                </a:solidFill>
              </a:rPr>
              <a:t>71.0</a:t>
            </a:r>
            <a:r>
              <a:rPr lang="fr-BE" b="0" dirty="0">
                <a:solidFill>
                  <a:schemeClr val="tx1">
                    <a:lumMod val="75000"/>
                  </a:schemeClr>
                </a:solidFill>
                <a:latin typeface="+mn-lt"/>
                <a:ea typeface="+mn-ea"/>
                <a:cs typeface="+mn-cs"/>
              </a:rPr>
              <a:t>00 euros</a:t>
            </a:r>
          </a:p>
        </p:txBody>
      </p:sp>
    </p:spTree>
    <p:extLst>
      <p:ext uri="{BB962C8B-B14F-4D97-AF65-F5344CB8AC3E}">
        <p14:creationId xmlns:p14="http://schemas.microsoft.com/office/powerpoint/2010/main" val="93787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8</a:t>
            </a:fld>
            <a:endParaRPr lang="fr-BE">
              <a:solidFill>
                <a:srgbClr val="0900BD"/>
              </a:solidFill>
            </a:endParaRPr>
          </a:p>
        </p:txBody>
      </p:sp>
      <p:sp>
        <p:nvSpPr>
          <p:cNvPr id="6" name="Rectangle 5">
            <a:extLst>
              <a:ext uri="{FF2B5EF4-FFF2-40B4-BE49-F238E27FC236}">
                <a16:creationId xmlns:a16="http://schemas.microsoft.com/office/drawing/2014/main" id="{87990CB3-A2E3-4ACF-9A50-66B53471C82C}"/>
              </a:ext>
            </a:extLst>
          </p:cNvPr>
          <p:cNvSpPr>
            <a:spLocks noChangeArrowheads="1"/>
          </p:cNvSpPr>
          <p:nvPr/>
        </p:nvSpPr>
        <p:spPr bwMode="auto">
          <a:xfrm>
            <a:off x="1767072" y="657281"/>
            <a:ext cx="249619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r>
              <a:rPr kumimoji="0" lang="fr-BE" altLang="fr-FR" sz="2800" b="1" i="0" u="none" strike="noStrike" cap="none" normalizeH="0" baseline="0" dirty="0" err="1">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EcoSoc</a:t>
            </a:r>
            <a:endParaRPr kumimoji="0" lang="fr-BE" alt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grpSp>
        <p:nvGrpSpPr>
          <p:cNvPr id="7" name="Groupe 11">
            <a:extLst>
              <a:ext uri="{FF2B5EF4-FFF2-40B4-BE49-F238E27FC236}">
                <a16:creationId xmlns:a16="http://schemas.microsoft.com/office/drawing/2014/main" id="{AE291E5E-99F7-4F2E-BB07-59C02527A973}"/>
              </a:ext>
            </a:extLst>
          </p:cNvPr>
          <p:cNvGrpSpPr/>
          <p:nvPr/>
        </p:nvGrpSpPr>
        <p:grpSpPr>
          <a:xfrm>
            <a:off x="5231904" y="439833"/>
            <a:ext cx="4813300" cy="933450"/>
            <a:chOff x="0" y="0"/>
            <a:chExt cx="2687955" cy="933450"/>
          </a:xfrm>
        </p:grpSpPr>
        <p:pic>
          <p:nvPicPr>
            <p:cNvPr id="8" name="Image 13">
              <a:extLst>
                <a:ext uri="{FF2B5EF4-FFF2-40B4-BE49-F238E27FC236}">
                  <a16:creationId xmlns:a16="http://schemas.microsoft.com/office/drawing/2014/main" id="{B86102D3-E053-4F80-AE28-F5DDC18906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7955" cy="933450"/>
            </a:xfrm>
            <a:prstGeom prst="rect">
              <a:avLst/>
            </a:prstGeom>
          </p:spPr>
        </p:pic>
        <p:sp>
          <p:nvSpPr>
            <p:cNvPr id="9" name="Zone de texte 2">
              <a:extLst>
                <a:ext uri="{FF2B5EF4-FFF2-40B4-BE49-F238E27FC236}">
                  <a16:creationId xmlns:a16="http://schemas.microsoft.com/office/drawing/2014/main" id="{971DE3D5-0F75-46D5-8809-A50FC0139562}"/>
                </a:ext>
              </a:extLst>
            </p:cNvPr>
            <p:cNvSpPr txBox="1">
              <a:spLocks noChangeArrowheads="1"/>
            </p:cNvSpPr>
            <p:nvPr/>
          </p:nvSpPr>
          <p:spPr bwMode="auto">
            <a:xfrm>
              <a:off x="81892" y="77518"/>
              <a:ext cx="2459514" cy="781050"/>
            </a:xfrm>
            <a:prstGeom prst="rect">
              <a:avLst/>
            </a:prstGeom>
            <a:noFill/>
            <a:ln w="9525">
              <a:noFill/>
              <a:miter lim="800000"/>
              <a:headEnd/>
              <a:tailEnd/>
            </a:ln>
          </p:spPr>
          <p:txBody>
            <a:bodyPr rot="0" vert="horz" wrap="square" lIns="91440" tIns="45720" rIns="91440" bIns="45720" anchor="t" anchorCtr="0">
              <a:noAutofit/>
            </a:bodyPr>
            <a:lstStyle/>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 Réf. 2022 – R.ID 5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Nom du projet : Mise à l’emploi</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Porteur : </a:t>
              </a:r>
              <a:r>
                <a:rPr lang="fr-BE" sz="1200" b="1"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Construcity</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nl-NL" sz="1200" b="1"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Personne</a:t>
              </a:r>
              <a:r>
                <a:rPr lang="nl-NL"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de contact : P. Van </a:t>
              </a:r>
              <a:r>
                <a:rPr lang="nl-NL" sz="1200" b="1"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Ginderdeuren</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grpSp>
        <p:nvGrpSpPr>
          <p:cNvPr id="10" name="Groupe 52">
            <a:extLst>
              <a:ext uri="{FF2B5EF4-FFF2-40B4-BE49-F238E27FC236}">
                <a16:creationId xmlns:a16="http://schemas.microsoft.com/office/drawing/2014/main" id="{8F5CEC62-393E-4D55-A5DF-54DAF4F34D14}"/>
              </a:ext>
            </a:extLst>
          </p:cNvPr>
          <p:cNvGrpSpPr/>
          <p:nvPr/>
        </p:nvGrpSpPr>
        <p:grpSpPr>
          <a:xfrm>
            <a:off x="855278" y="1700808"/>
            <a:ext cx="10481443" cy="4885553"/>
            <a:chOff x="-28200" y="-555426"/>
            <a:chExt cx="10481443" cy="4885713"/>
          </a:xfrm>
        </p:grpSpPr>
        <p:sp>
          <p:nvSpPr>
            <p:cNvPr id="11" name="Rectangle : coins arrondis 33">
              <a:extLst>
                <a:ext uri="{FF2B5EF4-FFF2-40B4-BE49-F238E27FC236}">
                  <a16:creationId xmlns:a16="http://schemas.microsoft.com/office/drawing/2014/main" id="{E7A3AB9B-2133-4009-8940-8F9DF5D1A734}"/>
                </a:ext>
              </a:extLst>
            </p:cNvPr>
            <p:cNvSpPr/>
            <p:nvPr/>
          </p:nvSpPr>
          <p:spPr>
            <a:xfrm>
              <a:off x="-28200" y="675720"/>
              <a:ext cx="7518248" cy="1936666"/>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Objectifs :</a:t>
              </a:r>
            </a:p>
            <a:p>
              <a:pPr marL="285750" indent="-285750">
                <a:buFont typeface="Arial" panose="020B0604020202020204" pitchFamily="34" charset="0"/>
                <a:buChar char="•"/>
              </a:pPr>
              <a:r>
                <a:rPr lang="fr-BE" dirty="0">
                  <a:latin typeface="Trebuchet MS" panose="020B0603020202020204" pitchFamily="34" charset="0"/>
                  <a:ea typeface="Symbol" panose="05050102010706020507" pitchFamily="18" charset="2"/>
                  <a:cs typeface="Symbol" panose="05050102010706020507" pitchFamily="18" charset="2"/>
                </a:rPr>
                <a:t>M</a:t>
              </a:r>
              <a:r>
                <a:rPr lang="fr-BE" dirty="0">
                  <a:effectLst/>
                  <a:latin typeface="Trebuchet MS" panose="020B0603020202020204" pitchFamily="34" charset="0"/>
                  <a:ea typeface="Symbol" panose="05050102010706020507" pitchFamily="18" charset="2"/>
                  <a:cs typeface="Symbol" panose="05050102010706020507" pitchFamily="18" charset="2"/>
                </a:rPr>
                <a:t>ise à l’emploi, insertion socio-professionnelle, de personnes ECOSOC, dans des métiers de la construction en pénurie </a:t>
              </a:r>
              <a:endParaRPr lang="fr-BE" dirty="0">
                <a:latin typeface="Trebuchet MS" panose="020B0603020202020204" pitchFamily="34" charset="0"/>
                <a:ea typeface="Symbol" panose="05050102010706020507" pitchFamily="18" charset="2"/>
                <a:cs typeface="Symbol" panose="05050102010706020507" pitchFamily="18" charset="2"/>
              </a:endParaRPr>
            </a:p>
            <a:p>
              <a:pPr marL="285750" indent="-285750">
                <a:buFont typeface="Arial" panose="020B0604020202020204" pitchFamily="34" charset="0"/>
                <a:buChar char="•"/>
              </a:pPr>
              <a:r>
                <a:rPr lang="fr-BE" dirty="0">
                  <a:latin typeface="Trebuchet MS" panose="020B0603020202020204" pitchFamily="34" charset="0"/>
                  <a:ea typeface="Symbol" panose="05050102010706020507" pitchFamily="18" charset="2"/>
                  <a:cs typeface="Symbol" panose="05050102010706020507" pitchFamily="18" charset="2"/>
                </a:rPr>
                <a:t>I</a:t>
              </a:r>
              <a:r>
                <a:rPr lang="fr-BE" dirty="0">
                  <a:effectLst/>
                  <a:latin typeface="Trebuchet MS" panose="020B0603020202020204" pitchFamily="34" charset="0"/>
                  <a:ea typeface="Symbol" panose="05050102010706020507" pitchFamily="18" charset="2"/>
                  <a:cs typeface="Symbol" panose="05050102010706020507" pitchFamily="18" charset="2"/>
                </a:rPr>
                <a:t>nsertion durable de chercheurs d’emploi - dans le secteur de la construction </a:t>
              </a:r>
            </a:p>
          </p:txBody>
        </p:sp>
        <p:sp>
          <p:nvSpPr>
            <p:cNvPr id="12" name="Rectangle : coins arrondis 32">
              <a:extLst>
                <a:ext uri="{FF2B5EF4-FFF2-40B4-BE49-F238E27FC236}">
                  <a16:creationId xmlns:a16="http://schemas.microsoft.com/office/drawing/2014/main" id="{13AFFCA8-BD3B-42E1-A4D6-C856B90954DC}"/>
                </a:ext>
              </a:extLst>
            </p:cNvPr>
            <p:cNvSpPr/>
            <p:nvPr/>
          </p:nvSpPr>
          <p:spPr>
            <a:xfrm>
              <a:off x="-28200" y="-555426"/>
              <a:ext cx="10459732" cy="1017860"/>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Description du projet :</a:t>
              </a:r>
            </a:p>
            <a:p>
              <a:r>
                <a:rPr lang="fr-BE" dirty="0">
                  <a:effectLst/>
                  <a:latin typeface="Trebuchet MS" panose="020B0603020202020204" pitchFamily="34" charset="0"/>
                  <a:ea typeface="Symbol" panose="05050102010706020507" pitchFamily="18" charset="2"/>
                  <a:cs typeface="Symbol" panose="05050102010706020507" pitchFamily="18" charset="2"/>
                </a:rPr>
                <a:t>Mise en œuvre d’un système de transition de l’économie sociale dans le secteur de la construction </a:t>
              </a:r>
            </a:p>
          </p:txBody>
        </p:sp>
        <p:sp>
          <p:nvSpPr>
            <p:cNvPr id="13" name="Rectangle : coins arrondis 34">
              <a:extLst>
                <a:ext uri="{FF2B5EF4-FFF2-40B4-BE49-F238E27FC236}">
                  <a16:creationId xmlns:a16="http://schemas.microsoft.com/office/drawing/2014/main" id="{5D490C53-60B0-408D-B0EE-AD60F3746292}"/>
                </a:ext>
              </a:extLst>
            </p:cNvPr>
            <p:cNvSpPr/>
            <p:nvPr/>
          </p:nvSpPr>
          <p:spPr>
            <a:xfrm>
              <a:off x="-28200" y="2804892"/>
              <a:ext cx="8310336" cy="1525395"/>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Livrables : </a:t>
              </a:r>
            </a:p>
            <a:p>
              <a:pPr marL="285750" lvl="0" indent="-285750">
                <a:buFont typeface="Arial" panose="020B0604020202020204" pitchFamily="34" charset="0"/>
                <a:buChar char="•"/>
              </a:pPr>
              <a:r>
                <a:rPr lang="fr-BE" dirty="0">
                  <a:latin typeface="Trebuchet MS" panose="020B0603020202020204" pitchFamily="34" charset="0"/>
                </a:rPr>
                <a:t>10 ouvriers-couvreurs formés prêts à l’emploi pour des travaux d’isolation</a:t>
              </a:r>
            </a:p>
            <a:p>
              <a:pPr marL="285750" lvl="0" indent="-285750">
                <a:buFont typeface="Arial" panose="020B0604020202020204" pitchFamily="34" charset="0"/>
                <a:buChar char="•"/>
              </a:pPr>
              <a:r>
                <a:rPr lang="fr-BE" dirty="0">
                  <a:latin typeface="Trebuchet MS" panose="020B0603020202020204" pitchFamily="34" charset="0"/>
                </a:rPr>
                <a:t>Un parcours de transition de l’économie sociale au secteur classique, réplicable pour d’autres corps de métiers en pénurie</a:t>
              </a:r>
            </a:p>
          </p:txBody>
        </p:sp>
        <p:sp>
          <p:nvSpPr>
            <p:cNvPr id="14" name="Rectangle : coins arrondis 35">
              <a:extLst>
                <a:ext uri="{FF2B5EF4-FFF2-40B4-BE49-F238E27FC236}">
                  <a16:creationId xmlns:a16="http://schemas.microsoft.com/office/drawing/2014/main" id="{095E659D-1255-4D87-81B8-AA6EE9E9D654}"/>
                </a:ext>
              </a:extLst>
            </p:cNvPr>
            <p:cNvSpPr/>
            <p:nvPr/>
          </p:nvSpPr>
          <p:spPr>
            <a:xfrm>
              <a:off x="7579176" y="800704"/>
              <a:ext cx="2874067" cy="1665918"/>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Public visé : </a:t>
              </a:r>
            </a:p>
            <a:p>
              <a:r>
                <a:rPr lang="fr-BE" sz="1600" dirty="0">
                  <a:effectLst/>
                  <a:latin typeface="Trebuchet MS" panose="020B0603020202020204" pitchFamily="34" charset="0"/>
                  <a:ea typeface="Symbol" panose="05050102010706020507" pitchFamily="18" charset="2"/>
                  <a:cs typeface="Symbol" panose="05050102010706020507" pitchFamily="18" charset="2"/>
                </a:rPr>
                <a:t>-chercheurs d’emploi ECOSOC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-entreprises de construction classique</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5" name="Rectangle : coins arrondis 36">
              <a:extLst>
                <a:ext uri="{FF2B5EF4-FFF2-40B4-BE49-F238E27FC236}">
                  <a16:creationId xmlns:a16="http://schemas.microsoft.com/office/drawing/2014/main" id="{FF2BC9C4-26A1-448B-B7F4-7DDEED40E7FA}"/>
                </a:ext>
              </a:extLst>
            </p:cNvPr>
            <p:cNvSpPr/>
            <p:nvPr/>
          </p:nvSpPr>
          <p:spPr>
            <a:xfrm>
              <a:off x="7980134" y="2612387"/>
              <a:ext cx="2072150" cy="725189"/>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b="1" dirty="0">
                  <a:solidFill>
                    <a:schemeClr val="accent2">
                      <a:lumMod val="50000"/>
                    </a:schemeClr>
                  </a:solidFill>
                  <a:latin typeface="Trebuchet MS" panose="020B0603020202020204" pitchFamily="34" charset="0"/>
                </a:rPr>
                <a:t>Durée :  </a:t>
              </a:r>
              <a:r>
                <a:rPr lang="fr-BE" sz="1600" dirty="0">
                  <a:effectLst/>
                  <a:latin typeface="Trebuchet MS" panose="020B0603020202020204" pitchFamily="34" charset="0"/>
                  <a:ea typeface="Symbol" panose="05050102010706020507" pitchFamily="18" charset="2"/>
                  <a:cs typeface="Symbol" panose="05050102010706020507" pitchFamily="18" charset="2"/>
                </a:rPr>
                <a:t>2,5 ans</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01/2023 – 08/2025</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sp>
        <p:nvSpPr>
          <p:cNvPr id="16" name="Rectangle 10">
            <a:extLst>
              <a:ext uri="{FF2B5EF4-FFF2-40B4-BE49-F238E27FC236}">
                <a16:creationId xmlns:a16="http://schemas.microsoft.com/office/drawing/2014/main" id="{23A42EF4-DB79-49E2-91F2-35ACA4C401A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7" name="Rectangle 12">
            <a:extLst>
              <a:ext uri="{FF2B5EF4-FFF2-40B4-BE49-F238E27FC236}">
                <a16:creationId xmlns:a16="http://schemas.microsoft.com/office/drawing/2014/main" id="{F15BC8B2-D467-4C56-9AE0-C1531305BBDB}"/>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2" name="Rectangle : coins arrondis 36">
            <a:extLst>
              <a:ext uri="{FF2B5EF4-FFF2-40B4-BE49-F238E27FC236}">
                <a16:creationId xmlns:a16="http://schemas.microsoft.com/office/drawing/2014/main" id="{8BE7B5DB-E9C2-C632-9753-FDE0A4379D0A}"/>
              </a:ext>
            </a:extLst>
          </p:cNvPr>
          <p:cNvSpPr/>
          <p:nvPr/>
        </p:nvSpPr>
        <p:spPr bwMode="auto">
          <a:xfrm>
            <a:off x="9389330" y="5768143"/>
            <a:ext cx="1870674"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algn="l" defTabSz="914400"/>
            <a:r>
              <a:rPr lang="fr-BE" b="1" dirty="0">
                <a:solidFill>
                  <a:schemeClr val="accent2">
                    <a:lumMod val="50000"/>
                  </a:schemeClr>
                </a:solidFill>
                <a:latin typeface="Trebuchet MS" panose="020B0603020202020204" pitchFamily="34" charset="0"/>
              </a:rPr>
              <a:t>Budget :</a:t>
            </a:r>
          </a:p>
          <a:p>
            <a:pPr marL="0" algn="l" defTabSz="914400"/>
            <a:r>
              <a:rPr lang="fr-BE" dirty="0">
                <a:solidFill>
                  <a:schemeClr val="tx1">
                    <a:lumMod val="75000"/>
                  </a:schemeClr>
                </a:solidFill>
              </a:rPr>
              <a:t>180.0</a:t>
            </a:r>
            <a:r>
              <a:rPr lang="fr-BE" b="0" dirty="0">
                <a:solidFill>
                  <a:schemeClr val="tx1">
                    <a:lumMod val="75000"/>
                  </a:schemeClr>
                </a:solidFill>
                <a:latin typeface="+mn-lt"/>
                <a:ea typeface="+mn-ea"/>
                <a:cs typeface="+mn-cs"/>
              </a:rPr>
              <a:t>00 euros</a:t>
            </a:r>
          </a:p>
        </p:txBody>
      </p:sp>
    </p:spTree>
    <p:extLst>
      <p:ext uri="{BB962C8B-B14F-4D97-AF65-F5344CB8AC3E}">
        <p14:creationId xmlns:p14="http://schemas.microsoft.com/office/powerpoint/2010/main" val="21470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idx="12"/>
          </p:nvPr>
        </p:nvSpPr>
        <p:spPr bwMode="auto"/>
        <p:txBody>
          <a:bodyPr/>
          <a:lstStyle/>
          <a:p>
            <a:pPr>
              <a:defRPr/>
            </a:pPr>
            <a:fld id="{00000000-1234-1234-1234-123412341234}" type="slidenum">
              <a:rPr lang="fr-BE">
                <a:solidFill>
                  <a:srgbClr val="0900BD"/>
                </a:solidFill>
              </a:rPr>
              <a:pPr>
                <a:defRPr/>
              </a:pPr>
              <a:t>9</a:t>
            </a:fld>
            <a:endParaRPr lang="fr-BE">
              <a:solidFill>
                <a:srgbClr val="0900BD"/>
              </a:solidFill>
            </a:endParaRPr>
          </a:p>
        </p:txBody>
      </p:sp>
      <p:sp>
        <p:nvSpPr>
          <p:cNvPr id="6" name="Rectangle 5">
            <a:extLst>
              <a:ext uri="{FF2B5EF4-FFF2-40B4-BE49-F238E27FC236}">
                <a16:creationId xmlns:a16="http://schemas.microsoft.com/office/drawing/2014/main" id="{2484CE75-7A65-4579-B9F8-1C240CF5D9A0}"/>
              </a:ext>
            </a:extLst>
          </p:cNvPr>
          <p:cNvSpPr>
            <a:spLocks noChangeArrowheads="1"/>
          </p:cNvSpPr>
          <p:nvPr/>
        </p:nvSpPr>
        <p:spPr bwMode="auto">
          <a:xfrm>
            <a:off x="1767072" y="657281"/>
            <a:ext cx="249619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r>
              <a:rPr kumimoji="0" lang="fr-BE" altLang="fr-FR" sz="2800" b="1"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CLTB</a:t>
            </a:r>
            <a:endParaRPr kumimoji="0" lang="fr-BE" altLang="fr-FR"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dirty="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grpSp>
        <p:nvGrpSpPr>
          <p:cNvPr id="7" name="Groupe 11">
            <a:extLst>
              <a:ext uri="{FF2B5EF4-FFF2-40B4-BE49-F238E27FC236}">
                <a16:creationId xmlns:a16="http://schemas.microsoft.com/office/drawing/2014/main" id="{9F6C881E-DC23-4F05-A4F7-634F8871EC08}"/>
              </a:ext>
            </a:extLst>
          </p:cNvPr>
          <p:cNvGrpSpPr/>
          <p:nvPr/>
        </p:nvGrpSpPr>
        <p:grpSpPr>
          <a:xfrm>
            <a:off x="5231904" y="489770"/>
            <a:ext cx="5040560" cy="933450"/>
            <a:chOff x="36909" y="45012"/>
            <a:chExt cx="2687955" cy="933450"/>
          </a:xfrm>
        </p:grpSpPr>
        <p:pic>
          <p:nvPicPr>
            <p:cNvPr id="8" name="Image 13">
              <a:extLst>
                <a:ext uri="{FF2B5EF4-FFF2-40B4-BE49-F238E27FC236}">
                  <a16:creationId xmlns:a16="http://schemas.microsoft.com/office/drawing/2014/main" id="{C36AE684-AB7F-4DFB-931B-417E5FDE29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09" y="45012"/>
              <a:ext cx="2687955" cy="933450"/>
            </a:xfrm>
            <a:prstGeom prst="rect">
              <a:avLst/>
            </a:prstGeom>
          </p:spPr>
        </p:pic>
        <p:sp>
          <p:nvSpPr>
            <p:cNvPr id="9" name="Zone de texte 2">
              <a:extLst>
                <a:ext uri="{FF2B5EF4-FFF2-40B4-BE49-F238E27FC236}">
                  <a16:creationId xmlns:a16="http://schemas.microsoft.com/office/drawing/2014/main" id="{EE180F84-5449-44E5-AC6B-6B7B6EE0E6ED}"/>
                </a:ext>
              </a:extLst>
            </p:cNvPr>
            <p:cNvSpPr txBox="1">
              <a:spLocks noChangeArrowheads="1"/>
            </p:cNvSpPr>
            <p:nvPr/>
          </p:nvSpPr>
          <p:spPr bwMode="auto">
            <a:xfrm>
              <a:off x="81892" y="77518"/>
              <a:ext cx="2459514" cy="781050"/>
            </a:xfrm>
            <a:prstGeom prst="rect">
              <a:avLst/>
            </a:prstGeom>
            <a:noFill/>
            <a:ln w="9525">
              <a:noFill/>
              <a:miter lim="800000"/>
              <a:headEnd/>
              <a:tailEnd/>
            </a:ln>
          </p:spPr>
          <p:txBody>
            <a:bodyPr rot="0" vert="horz" wrap="square" lIns="91440" tIns="45720" rIns="91440" bIns="45720" anchor="t" anchorCtr="0">
              <a:noAutofit/>
            </a:bodyPr>
            <a:lstStyle/>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 Réf. 2022 – R.ID 7</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Nom du projet : Prime Renolution Plus</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Porteur : CLTB - Community Land Trust</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pPr algn="just"/>
              <a:r>
                <a:rPr lang="fr-BE" sz="12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Personne de contact : A-L Wibrin</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grpSp>
        <p:nvGrpSpPr>
          <p:cNvPr id="10" name="Groupe 52">
            <a:extLst>
              <a:ext uri="{FF2B5EF4-FFF2-40B4-BE49-F238E27FC236}">
                <a16:creationId xmlns:a16="http://schemas.microsoft.com/office/drawing/2014/main" id="{B744DD28-1530-4ADA-A71D-5F3FE5A1172B}"/>
              </a:ext>
            </a:extLst>
          </p:cNvPr>
          <p:cNvGrpSpPr/>
          <p:nvPr/>
        </p:nvGrpSpPr>
        <p:grpSpPr>
          <a:xfrm>
            <a:off x="482112" y="1623818"/>
            <a:ext cx="11129381" cy="4908405"/>
            <a:chOff x="-96461" y="-561754"/>
            <a:chExt cx="10243330" cy="4908405"/>
          </a:xfrm>
        </p:grpSpPr>
        <p:sp>
          <p:nvSpPr>
            <p:cNvPr id="11" name="Rectangle : coins arrondis 33">
              <a:extLst>
                <a:ext uri="{FF2B5EF4-FFF2-40B4-BE49-F238E27FC236}">
                  <a16:creationId xmlns:a16="http://schemas.microsoft.com/office/drawing/2014/main" id="{8B8E3778-2A1C-4DE7-90D7-F9085CBCEEE6}"/>
                </a:ext>
              </a:extLst>
            </p:cNvPr>
            <p:cNvSpPr/>
            <p:nvPr/>
          </p:nvSpPr>
          <p:spPr>
            <a:xfrm>
              <a:off x="-96461" y="896416"/>
              <a:ext cx="7625268" cy="1832334"/>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2" name="Rectangle : coins arrondis 32">
              <a:extLst>
                <a:ext uri="{FF2B5EF4-FFF2-40B4-BE49-F238E27FC236}">
                  <a16:creationId xmlns:a16="http://schemas.microsoft.com/office/drawing/2014/main" id="{FA252A72-6D08-45BB-96D9-CB66200FB2A0}"/>
                </a:ext>
              </a:extLst>
            </p:cNvPr>
            <p:cNvSpPr/>
            <p:nvPr/>
          </p:nvSpPr>
          <p:spPr>
            <a:xfrm>
              <a:off x="-58882" y="-561754"/>
              <a:ext cx="9020691" cy="130435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endParaRPr lang="fr-BE" sz="1600" dirty="0">
                <a:latin typeface="Trebuchet MS" panose="020B0603020202020204" pitchFamily="34" charset="0"/>
                <a:ea typeface="Symbol" panose="05050102010706020507" pitchFamily="18" charset="2"/>
                <a:cs typeface="Symbol" panose="05050102010706020507" pitchFamily="18" charset="2"/>
              </a:endParaRPr>
            </a:p>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endParaRPr lang="fr-BE" sz="1600" dirty="0">
                <a:latin typeface="Trebuchet MS" panose="020B0603020202020204" pitchFamily="34" charset="0"/>
                <a:ea typeface="Symbol" panose="05050102010706020507" pitchFamily="18" charset="2"/>
                <a:cs typeface="Symbol" panose="05050102010706020507" pitchFamily="18" charset="2"/>
              </a:endParaRPr>
            </a:p>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r>
                <a:rPr lang="fr-BE"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Description du projet : </a:t>
              </a:r>
            </a:p>
            <a:p>
              <a:r>
                <a:rPr lang="fr-BE" dirty="0">
                  <a:effectLst/>
                  <a:latin typeface="Trebuchet MS" panose="020B0603020202020204" pitchFamily="34" charset="0"/>
                  <a:ea typeface="Symbol" panose="05050102010706020507" pitchFamily="18" charset="2"/>
                  <a:cs typeface="Symbol" panose="05050102010706020507" pitchFamily="18" charset="2"/>
                </a:rPr>
                <a:t>Etude de faisabilité d’une Prime Renolution Plus (outil juridico-financier) + étude d’un cas pilote pour des maisons unifamiliales passoires </a:t>
              </a:r>
              <a:r>
                <a:rPr lang="fr-BE" dirty="0" err="1">
                  <a:effectLst/>
                  <a:latin typeface="Trebuchet MS" panose="020B0603020202020204" pitchFamily="34" charset="0"/>
                  <a:ea typeface="Symbol" panose="05050102010706020507" pitchFamily="18" charset="2"/>
                  <a:cs typeface="Symbol" panose="05050102010706020507" pitchFamily="18" charset="2"/>
                </a:rPr>
                <a:t>nrj</a:t>
              </a:r>
              <a:r>
                <a:rPr lang="fr-BE" dirty="0">
                  <a:effectLst/>
                  <a:latin typeface="Trebuchet MS" panose="020B0603020202020204" pitchFamily="34" charset="0"/>
                  <a:ea typeface="Symbol" panose="05050102010706020507" pitchFamily="18" charset="2"/>
                  <a:cs typeface="Symbol" panose="05050102010706020507" pitchFamily="18" charset="2"/>
                </a:rPr>
                <a:t>/propriétaires précarisés. L’argent de la revente sert à la rénovation de la maison.</a:t>
              </a: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b="1" dirty="0">
                <a:solidFill>
                  <a:schemeClr val="accent2">
                    <a:lumMod val="50000"/>
                  </a:schemeClr>
                </a:solidFill>
                <a:latin typeface="Trebuchet MS" panose="020B0603020202020204" pitchFamily="34" charset="0"/>
              </a:endParaRPr>
            </a:p>
            <a:p>
              <a:r>
                <a:rPr lang="fr-BE" b="1" dirty="0">
                  <a:solidFill>
                    <a:schemeClr val="accent2">
                      <a:lumMod val="50000"/>
                    </a:schemeClr>
                  </a:solidFill>
                  <a:latin typeface="Trebuchet MS" panose="020B0603020202020204" pitchFamily="34" charset="0"/>
                </a:rPr>
                <a:t> </a:t>
              </a:r>
            </a:p>
            <a:p>
              <a:r>
                <a:rPr lang="fr-BE" b="1" dirty="0">
                  <a:solidFill>
                    <a:schemeClr val="accent2">
                      <a:lumMod val="50000"/>
                    </a:schemeClr>
                  </a:solidFill>
                  <a:latin typeface="Trebuchet MS" panose="020B0603020202020204" pitchFamily="34" charset="0"/>
                </a:rPr>
                <a:t> </a:t>
              </a:r>
            </a:p>
          </p:txBody>
        </p:sp>
        <p:sp>
          <p:nvSpPr>
            <p:cNvPr id="13" name="Rectangle : coins arrondis 34">
              <a:extLst>
                <a:ext uri="{FF2B5EF4-FFF2-40B4-BE49-F238E27FC236}">
                  <a16:creationId xmlns:a16="http://schemas.microsoft.com/office/drawing/2014/main" id="{343C8B87-4C5B-4A53-A1E1-68C6E8A75A8C}"/>
                </a:ext>
              </a:extLst>
            </p:cNvPr>
            <p:cNvSpPr/>
            <p:nvPr/>
          </p:nvSpPr>
          <p:spPr>
            <a:xfrm>
              <a:off x="-58882" y="2882563"/>
              <a:ext cx="8376850" cy="1464088"/>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endParaRPr lang="fr-BE" sz="1600" dirty="0">
                <a:latin typeface="Trebuchet MS" panose="020B0603020202020204" pitchFamily="34" charset="0"/>
                <a:ea typeface="Symbol" panose="05050102010706020507" pitchFamily="18" charset="2"/>
                <a:cs typeface="Symbol" panose="05050102010706020507" pitchFamily="18" charset="2"/>
              </a:endParaRPr>
            </a:p>
            <a:p>
              <a:r>
                <a:rPr lang="fr-BE" b="1" dirty="0">
                  <a:solidFill>
                    <a:schemeClr val="accent2">
                      <a:lumMod val="50000"/>
                    </a:schemeClr>
                  </a:solidFill>
                  <a:latin typeface="Trebuchet MS" panose="020B0603020202020204" pitchFamily="34" charset="0"/>
                </a:rPr>
                <a:t>Livrables :</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Pour opérateurs fonciers publics : modèle de convention (propriétaire/CLTB/association), de </a:t>
              </a:r>
              <a:r>
                <a:rPr lang="fr-BE" sz="1600" dirty="0">
                  <a:solidFill>
                    <a:schemeClr val="tx1"/>
                  </a:solidFill>
                  <a:latin typeface="Trebuchet MS" panose="020B0603020202020204" pitchFamily="34" charset="0"/>
                </a:rPr>
                <a:t>règlement</a:t>
              </a:r>
              <a:r>
                <a:rPr lang="fr-BE" sz="1600" dirty="0">
                  <a:effectLst/>
                  <a:latin typeface="Trebuchet MS" panose="020B0603020202020204" pitchFamily="34" charset="0"/>
                  <a:ea typeface="Symbol" panose="05050102010706020507" pitchFamily="18" charset="2"/>
                  <a:cs typeface="Symbol" panose="05050102010706020507" pitchFamily="18" charset="2"/>
                </a:rPr>
                <a:t>, de calcul de prime</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Pour accompagnateurs propriétaires : programme d’accompagnement</a:t>
              </a:r>
              <a:r>
                <a:rPr lang="fr-BE" sz="1600" dirty="0">
                  <a:latin typeface="Trebuchet MS" panose="020B0603020202020204" pitchFamily="34" charset="0"/>
                  <a:ea typeface="Symbol" panose="05050102010706020507" pitchFamily="18" charset="2"/>
                  <a:cs typeface="Symbol" panose="05050102010706020507" pitchFamily="18" charset="2"/>
                </a:rPr>
                <a:t> +</a:t>
              </a:r>
              <a:r>
                <a:rPr lang="fr-BE" sz="1600" dirty="0">
                  <a:effectLst/>
                  <a:latin typeface="Trebuchet MS" panose="020B0603020202020204" pitchFamily="34" charset="0"/>
                  <a:ea typeface="Symbol" panose="05050102010706020507" pitchFamily="18" charset="2"/>
                  <a:cs typeface="Symbol" panose="05050102010706020507" pitchFamily="18" charset="2"/>
                </a:rPr>
                <a:t>outils pédagogiques</a:t>
              </a:r>
              <a:r>
                <a:rPr lang="fr-BE" sz="14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4" name="Rectangle : coins arrondis 35">
              <a:extLst>
                <a:ext uri="{FF2B5EF4-FFF2-40B4-BE49-F238E27FC236}">
                  <a16:creationId xmlns:a16="http://schemas.microsoft.com/office/drawing/2014/main" id="{25162999-55D4-4B58-B66C-54BB487509B1}"/>
                </a:ext>
              </a:extLst>
            </p:cNvPr>
            <p:cNvSpPr/>
            <p:nvPr/>
          </p:nvSpPr>
          <p:spPr>
            <a:xfrm>
              <a:off x="7637531" y="986817"/>
              <a:ext cx="2509338" cy="163833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endParaRPr lang="fr-BE" sz="1600" dirty="0">
                <a:latin typeface="Trebuchet MS" panose="020B0603020202020204" pitchFamily="34" charset="0"/>
                <a:ea typeface="Symbol" panose="05050102010706020507" pitchFamily="18" charset="2"/>
                <a:cs typeface="Symbol" panose="05050102010706020507" pitchFamily="18" charset="2"/>
              </a:endParaRPr>
            </a:p>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r>
                <a:rPr lang="fr-BE" b="1" dirty="0">
                  <a:solidFill>
                    <a:schemeClr val="accent2">
                      <a:lumMod val="50000"/>
                    </a:schemeClr>
                  </a:solidFill>
                  <a:latin typeface="Trebuchet MS" panose="020B0603020202020204" pitchFamily="34" charset="0"/>
                </a:rPr>
                <a:t>Public visé :</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Accompagnateurs du public cible</a:t>
              </a:r>
            </a:p>
            <a:p>
              <a:pPr marL="342900" lvl="0" indent="-342900">
                <a:buFont typeface="Trebuchet MS" panose="020B0603020202020204" pitchFamily="34" charset="0"/>
                <a:buChar char="-"/>
              </a:pPr>
              <a:r>
                <a:rPr lang="fr-BE" sz="1600" dirty="0">
                  <a:effectLst/>
                  <a:latin typeface="Trebuchet MS" panose="020B0603020202020204" pitchFamily="34" charset="0"/>
                  <a:ea typeface="Symbol" panose="05050102010706020507" pitchFamily="18" charset="2"/>
                  <a:cs typeface="Symbol" panose="05050102010706020507" pitchFamily="18" charset="2"/>
                </a:rPr>
                <a:t>Opérateurs fonciers + institutions publiques</a:t>
              </a: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15" name="Rectangle : coins arrondis 36">
              <a:extLst>
                <a:ext uri="{FF2B5EF4-FFF2-40B4-BE49-F238E27FC236}">
                  <a16:creationId xmlns:a16="http://schemas.microsoft.com/office/drawing/2014/main" id="{B4F07030-87EC-4098-8503-F8CAC65FB929}"/>
                </a:ext>
              </a:extLst>
            </p:cNvPr>
            <p:cNvSpPr/>
            <p:nvPr/>
          </p:nvSpPr>
          <p:spPr>
            <a:xfrm>
              <a:off x="8135009" y="2715076"/>
              <a:ext cx="1894260" cy="73072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endParaRPr lang="fr-BE" sz="1600" dirty="0">
                <a:latin typeface="Trebuchet MS" panose="020B0603020202020204" pitchFamily="34" charset="0"/>
                <a:ea typeface="Symbol" panose="05050102010706020507" pitchFamily="18" charset="2"/>
                <a:cs typeface="Symbol" panose="05050102010706020507" pitchFamily="18" charset="2"/>
              </a:endParaRPr>
            </a:p>
            <a:p>
              <a:r>
                <a:rPr lang="fr-BE" b="1" dirty="0">
                  <a:solidFill>
                    <a:schemeClr val="accent2">
                      <a:lumMod val="50000"/>
                    </a:schemeClr>
                  </a:solidFill>
                  <a:effectLst/>
                  <a:latin typeface="Trebuchet MS" panose="020B0603020202020204" pitchFamily="34" charset="0"/>
                  <a:ea typeface="Symbol" panose="05050102010706020507" pitchFamily="18" charset="2"/>
                  <a:cs typeface="Symbol" panose="05050102010706020507" pitchFamily="18" charset="2"/>
                </a:rPr>
                <a:t>Durée : </a:t>
              </a:r>
              <a:r>
                <a:rPr lang="fr-BE" sz="1600" dirty="0">
                  <a:effectLst/>
                  <a:latin typeface="Trebuchet MS" panose="020B0603020202020204" pitchFamily="34" charset="0"/>
                  <a:ea typeface="Symbol" panose="05050102010706020507" pitchFamily="18" charset="2"/>
                  <a:cs typeface="Symbol" panose="05050102010706020507" pitchFamily="18" charset="2"/>
                </a:rPr>
                <a:t>3 ans</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01/2023 – 12/2025</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a:p>
              <a:r>
                <a:rPr lang="fr-BE" sz="1600" dirty="0">
                  <a:effectLst/>
                  <a:latin typeface="Trebuchet MS" panose="020B0603020202020204" pitchFamily="34" charset="0"/>
                  <a:ea typeface="Symbol" panose="05050102010706020507" pitchFamily="18" charset="2"/>
                  <a:cs typeface="Symbol" panose="05050102010706020507" pitchFamily="18" charset="2"/>
                </a:rPr>
                <a:t> </a:t>
              </a:r>
              <a:endParaRPr lang="fr-BE" sz="1100" dirty="0">
                <a:effectLst/>
                <a:latin typeface="Trebuchet MS" panose="020B0603020202020204" pitchFamily="34" charset="0"/>
                <a:ea typeface="Symbol" panose="05050102010706020507" pitchFamily="18" charset="2"/>
                <a:cs typeface="Symbol" panose="05050102010706020507" pitchFamily="18" charset="2"/>
              </a:endParaRPr>
            </a:p>
          </p:txBody>
        </p:sp>
      </p:grpSp>
      <p:sp>
        <p:nvSpPr>
          <p:cNvPr id="16" name="Rectangle 10">
            <a:extLst>
              <a:ext uri="{FF2B5EF4-FFF2-40B4-BE49-F238E27FC236}">
                <a16:creationId xmlns:a16="http://schemas.microsoft.com/office/drawing/2014/main" id="{387C5289-30CB-43BF-B4F8-311D5D79326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7" name="Rectangle 12">
            <a:extLst>
              <a:ext uri="{FF2B5EF4-FFF2-40B4-BE49-F238E27FC236}">
                <a16:creationId xmlns:a16="http://schemas.microsoft.com/office/drawing/2014/main" id="{0393E142-B5EF-45FA-9B40-D3AFF85B57CA}"/>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1pPr>
            <a:lvl2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2pPr>
            <a:lvl3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3pPr>
            <a:lvl4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4pPr>
            <a:lvl5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5pPr>
            <a:lvl6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6pPr>
            <a:lvl7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7pPr>
            <a:lvl8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8pPr>
            <a:lvl9pPr rtl="0" eaLnBrk="0" fontAlgn="base" hangingPunct="0">
              <a:spcBef>
                <a:spcPct val="0"/>
              </a:spcBef>
              <a:spcAft>
                <a:spcPct val="0"/>
              </a:spcAft>
              <a:tabLst>
                <a:tab pos="514350" algn="l"/>
                <a:tab pos="22828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FR" altLang="fr-FR" sz="1400" b="0" i="0" u="none" strike="noStrike" cap="none" normalizeH="0" baseline="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r>
              <a:rPr kumimoji="0" lang="fr-FR" altLang="fr-FR" sz="1400" b="0" i="0" u="none" strike="noStrike" cap="none" normalizeH="0" baseline="0">
                <a:ln>
                  <a:noFill/>
                </a:ln>
                <a:solidFill>
                  <a:schemeClr val="tx1"/>
                </a:solidFill>
                <a:effectLst/>
                <a:latin typeface="Trebuchet MS" panose="020B0603020202020204" pitchFamily="34" charset="0"/>
                <a:ea typeface="Symbol" panose="05050102010706020507" pitchFamily="18" charset="2"/>
                <a:cs typeface="Symbol" panose="05050102010706020507" pitchFamily="18" charset="2"/>
              </a:rPr>
              <a:t>		</a:t>
            </a:r>
            <a:endParaRPr kumimoji="0" lang="fr-BE"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 pos="2282825" algn="ctr"/>
              </a:tabLst>
            </a:pP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ECFD7296-E005-4396-AC84-71506E0E3389}"/>
              </a:ext>
            </a:extLst>
          </p:cNvPr>
          <p:cNvSpPr txBox="1"/>
          <p:nvPr/>
        </p:nvSpPr>
        <p:spPr>
          <a:xfrm>
            <a:off x="560792" y="3170952"/>
            <a:ext cx="8127496" cy="1600438"/>
          </a:xfrm>
          <a:prstGeom prst="rect">
            <a:avLst/>
          </a:prstGeom>
          <a:noFill/>
        </p:spPr>
        <p:txBody>
          <a:bodyPr wrap="square">
            <a:spAutoFit/>
          </a:bodyPr>
          <a:lstStyle/>
          <a:p>
            <a:r>
              <a:rPr lang="fr-BE" b="1" dirty="0">
                <a:solidFill>
                  <a:schemeClr val="accent2">
                    <a:lumMod val="50000"/>
                  </a:schemeClr>
                </a:solidFill>
                <a:latin typeface="Trebuchet MS" panose="020B0603020202020204" pitchFamily="34" charset="0"/>
              </a:rPr>
              <a:t>Objectifs : </a:t>
            </a:r>
          </a:p>
          <a:p>
            <a:pPr marL="342900" lvl="0" indent="-342900">
              <a:buFont typeface="Trebuchet MS" panose="020B0603020202020204" pitchFamily="34" charset="0"/>
              <a:buChar char="-"/>
            </a:pPr>
            <a:r>
              <a:rPr lang="fr-FR" sz="1600" dirty="0">
                <a:latin typeface="Trebuchet MS" panose="020B0603020202020204" pitchFamily="34" charset="0"/>
                <a:ea typeface="Symbol" panose="05050102010706020507" pitchFamily="18" charset="2"/>
                <a:cs typeface="Symbol" panose="05050102010706020507" pitchFamily="18" charset="2"/>
              </a:rPr>
              <a:t>V</a:t>
            </a:r>
            <a:r>
              <a:rPr lang="fr-FR" sz="1600" dirty="0">
                <a:effectLst/>
                <a:latin typeface="Trebuchet MS" panose="020B0603020202020204" pitchFamily="34" charset="0"/>
                <a:ea typeface="Symbol" panose="05050102010706020507" pitchFamily="18" charset="2"/>
                <a:cs typeface="Symbol" panose="05050102010706020507" pitchFamily="18" charset="2"/>
              </a:rPr>
              <a:t>iser la rénovation de maisons « passoires énergétiques » appartenant à des propriétaires précaires économiquement, pour parvenir à un PEB de minimum C+ </a:t>
            </a:r>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FR" sz="1600" dirty="0">
                <a:latin typeface="Trebuchet MS" panose="020B0603020202020204" pitchFamily="34" charset="0"/>
                <a:ea typeface="Symbol" panose="05050102010706020507" pitchFamily="18" charset="2"/>
                <a:cs typeface="Symbol" panose="05050102010706020507" pitchFamily="18" charset="2"/>
              </a:rPr>
              <a:t>E</a:t>
            </a:r>
            <a:r>
              <a:rPr lang="fr-FR" sz="1600" dirty="0">
                <a:effectLst/>
                <a:latin typeface="Trebuchet MS" panose="020B0603020202020204" pitchFamily="34" charset="0"/>
                <a:ea typeface="Symbol" panose="05050102010706020507" pitchFamily="18" charset="2"/>
                <a:cs typeface="Symbol" panose="05050102010706020507" pitchFamily="18" charset="2"/>
              </a:rPr>
              <a:t>n parallèle, augmenter le stock de logements durablement accessibles/ logements sociaux</a:t>
            </a:r>
            <a:endParaRPr lang="fr-BE" sz="1600" dirty="0">
              <a:effectLst/>
              <a:latin typeface="Trebuchet MS" panose="020B0603020202020204" pitchFamily="34" charset="0"/>
              <a:ea typeface="Symbol" panose="05050102010706020507" pitchFamily="18" charset="2"/>
              <a:cs typeface="Symbol" panose="05050102010706020507" pitchFamily="18" charset="2"/>
            </a:endParaRPr>
          </a:p>
          <a:p>
            <a:pPr marL="342900" lvl="0" indent="-342900">
              <a:buFont typeface="Trebuchet MS" panose="020B0603020202020204" pitchFamily="34" charset="0"/>
              <a:buChar char="-"/>
            </a:pPr>
            <a:r>
              <a:rPr lang="fr-FR" sz="1600" dirty="0">
                <a:latin typeface="Trebuchet MS" panose="020B0603020202020204" pitchFamily="34" charset="0"/>
                <a:ea typeface="Symbol" panose="05050102010706020507" pitchFamily="18" charset="2"/>
                <a:cs typeface="Symbol" panose="05050102010706020507" pitchFamily="18" charset="2"/>
              </a:rPr>
              <a:t>P</a:t>
            </a:r>
            <a:r>
              <a:rPr lang="fr-FR" sz="1600" dirty="0">
                <a:effectLst/>
                <a:latin typeface="Trebuchet MS" panose="020B0603020202020204" pitchFamily="34" charset="0"/>
                <a:ea typeface="Symbol" panose="05050102010706020507" pitchFamily="18" charset="2"/>
                <a:cs typeface="Symbol" panose="05050102010706020507" pitchFamily="18" charset="2"/>
              </a:rPr>
              <a:t>ermettre aux proprios précaires de rester dans leur logement en RBC</a:t>
            </a:r>
            <a:endParaRPr lang="fr-BE" sz="1600" dirty="0">
              <a:effectLst/>
              <a:latin typeface="Trebuchet MS" panose="020B0603020202020204" pitchFamily="34" charset="0"/>
              <a:ea typeface="Symbol" panose="05050102010706020507" pitchFamily="18" charset="2"/>
              <a:cs typeface="Symbol" panose="05050102010706020507" pitchFamily="18" charset="2"/>
            </a:endParaRPr>
          </a:p>
        </p:txBody>
      </p:sp>
      <p:sp>
        <p:nvSpPr>
          <p:cNvPr id="2" name="Rectangle : coins arrondis 36">
            <a:extLst>
              <a:ext uri="{FF2B5EF4-FFF2-40B4-BE49-F238E27FC236}">
                <a16:creationId xmlns:a16="http://schemas.microsoft.com/office/drawing/2014/main" id="{D1D454D4-5D34-38C8-8052-648F79BF73F8}"/>
              </a:ext>
            </a:extLst>
          </p:cNvPr>
          <p:cNvSpPr/>
          <p:nvPr/>
        </p:nvSpPr>
        <p:spPr bwMode="auto">
          <a:xfrm>
            <a:off x="9740819" y="5755546"/>
            <a:ext cx="1870674" cy="729647"/>
          </a:xfrm>
          <a:prstGeom prst="roundRect">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algn="l" defTabSz="914400"/>
            <a:r>
              <a:rPr lang="fr-BE" b="1" dirty="0">
                <a:solidFill>
                  <a:schemeClr val="accent2">
                    <a:lumMod val="50000"/>
                  </a:schemeClr>
                </a:solidFill>
                <a:latin typeface="Trebuchet MS" panose="020B0603020202020204" pitchFamily="34" charset="0"/>
              </a:rPr>
              <a:t>Budget :</a:t>
            </a:r>
          </a:p>
          <a:p>
            <a:pPr marL="0" algn="l" defTabSz="914400"/>
            <a:r>
              <a:rPr lang="fr-BE" dirty="0">
                <a:solidFill>
                  <a:schemeClr val="tx1">
                    <a:lumMod val="75000"/>
                  </a:schemeClr>
                </a:solidFill>
              </a:rPr>
              <a:t>197.0</a:t>
            </a:r>
            <a:r>
              <a:rPr lang="fr-BE" b="0" dirty="0">
                <a:solidFill>
                  <a:schemeClr val="tx1">
                    <a:lumMod val="75000"/>
                  </a:schemeClr>
                </a:solidFill>
                <a:latin typeface="+mn-lt"/>
                <a:ea typeface="+mn-ea"/>
                <a:cs typeface="+mn-cs"/>
              </a:rPr>
              <a:t>00 euros</a:t>
            </a:r>
          </a:p>
        </p:txBody>
      </p:sp>
    </p:spTree>
    <p:extLst>
      <p:ext uri="{BB962C8B-B14F-4D97-AF65-F5344CB8AC3E}">
        <p14:creationId xmlns:p14="http://schemas.microsoft.com/office/powerpoint/2010/main" val="2776326315"/>
      </p:ext>
    </p:extLst>
  </p:cSld>
  <p:clrMapOvr>
    <a:masterClrMapping/>
  </p:clrMapOvr>
</p:sld>
</file>

<file path=ppt/theme/theme1.xml><?xml version="1.0" encoding="utf-8"?>
<a:theme xmlns:a="http://schemas.openxmlformats.org/drawingml/2006/main" name="Thème Office">
  <a:themeElements>
    <a:clrScheme name="Renolution">
      <a:dk1>
        <a:srgbClr val="0900BD"/>
      </a:dk1>
      <a:lt1>
        <a:srgbClr val="FFFFFF"/>
      </a:lt1>
      <a:dk2>
        <a:srgbClr val="86D0F5"/>
      </a:dk2>
      <a:lt2>
        <a:srgbClr val="F2F2FF"/>
      </a:lt2>
      <a:accent1>
        <a:srgbClr val="F03232"/>
      </a:accent1>
      <a:accent2>
        <a:srgbClr val="FA7D28"/>
      </a:accent2>
      <a:accent3>
        <a:srgbClr val="FAB928"/>
      </a:accent3>
      <a:accent4>
        <a:srgbClr val="FFF202"/>
      </a:accent4>
      <a:accent5>
        <a:srgbClr val="87C83C"/>
      </a:accent5>
      <a:accent6>
        <a:srgbClr val="3CB346"/>
      </a:accent6>
      <a:hlink>
        <a:srgbClr val="86D0F5"/>
      </a:hlink>
      <a:folHlink>
        <a:srgbClr val="0900BD"/>
      </a:folHlink>
    </a:clrScheme>
    <a:fontScheme name="Trebuchet MS">
      <a:majorFont>
        <a:latin typeface="Trebuchet MS"/>
        <a:ea typeface="Arial"/>
        <a:cs typeface="Arial"/>
      </a:majorFont>
      <a:minorFont>
        <a:latin typeface="Trebuchet MS"/>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3434</TotalTime>
  <Words>1568</Words>
  <Application>Microsoft Office PowerPoint</Application>
  <DocSecurity>0</DocSecurity>
  <PresentationFormat>Widescreen</PresentationFormat>
  <Paragraphs>358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-apple-system</vt:lpstr>
      <vt:lpstr>Arial</vt:lpstr>
      <vt:lpstr>ArialMT</vt:lpstr>
      <vt:lpstr>Calibri</vt:lpstr>
      <vt:lpstr>Helvetica Neue</vt:lpstr>
      <vt:lpstr>Trebuchet MS</vt:lpstr>
      <vt:lpstr>Thème Office</vt:lpstr>
      <vt:lpstr>RENOLAB.ID Lauréats 2022</vt:lpstr>
      <vt:lpstr>Edition 2022</vt:lpstr>
      <vt:lpstr>2023 Timing </vt:lpstr>
      <vt:lpstr>Selectiecriteria</vt:lpstr>
      <vt:lpstr>Editie 2022 Lauréats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2023 Timing </vt:lpstr>
      <vt:lpstr>Bedankt! Vragen?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Microsoft Office User</dc:creator>
  <cp:keywords/>
  <dc:description/>
  <cp:lastModifiedBy>JEANMART Celine</cp:lastModifiedBy>
  <cp:revision>106</cp:revision>
  <dcterms:created xsi:type="dcterms:W3CDTF">2021-12-22T08:55:53Z</dcterms:created>
  <dcterms:modified xsi:type="dcterms:W3CDTF">2023-01-23T18:52:57Z</dcterms:modified>
  <cp:category/>
  <dc:identifier/>
  <cp:contentStatus/>
  <dc:language/>
  <cp:version/>
</cp:coreProperties>
</file>